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65" r:id="rId2"/>
    <p:sldId id="266" r:id="rId3"/>
    <p:sldId id="267" r:id="rId4"/>
    <p:sldId id="268" r:id="rId5"/>
    <p:sldId id="296" r:id="rId6"/>
    <p:sldId id="269" r:id="rId7"/>
    <p:sldId id="257" r:id="rId8"/>
    <p:sldId id="270" r:id="rId9"/>
    <p:sldId id="271" r:id="rId10"/>
    <p:sldId id="272" r:id="rId11"/>
    <p:sldId id="273" r:id="rId12"/>
    <p:sldId id="274" r:id="rId13"/>
    <p:sldId id="275" r:id="rId14"/>
    <p:sldId id="278" r:id="rId15"/>
    <p:sldId id="279" r:id="rId16"/>
    <p:sldId id="280" r:id="rId17"/>
    <p:sldId id="276" r:id="rId18"/>
    <p:sldId id="281" r:id="rId19"/>
    <p:sldId id="282" r:id="rId20"/>
    <p:sldId id="283" r:id="rId21"/>
    <p:sldId id="277" r:id="rId22"/>
    <p:sldId id="285" r:id="rId23"/>
    <p:sldId id="286" r:id="rId24"/>
    <p:sldId id="287" r:id="rId25"/>
    <p:sldId id="297" r:id="rId26"/>
    <p:sldId id="293" r:id="rId27"/>
    <p:sldId id="292" r:id="rId28"/>
    <p:sldId id="294" r:id="rId29"/>
    <p:sldId id="295" r:id="rId30"/>
    <p:sldId id="26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AFF"/>
    <a:srgbClr val="9E0000"/>
    <a:srgbClr val="D58202"/>
    <a:srgbClr val="FF3300"/>
    <a:srgbClr val="0083B4"/>
    <a:srgbClr val="E8BB0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ema Uygulanmış Stil 2 - Vurgu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ema Uygulanmış Stil 2 - Vurgu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125E5076-3810-47DD-B79F-674D7AD40C01}" styleName="Koyu Stil 1 - Vurgu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Koyu Stil 2 - Vurgu 1/Vurgu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6E25E649-3F16-4E02-A733-19D2CDBF48F0}" styleName="Orta Stil 3 - Vurgu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Orta Stil 3 - Vurgu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27F97BB-C833-4FB7-BDE5-3F7075034690}" styleName="Tema Uygulanmış Stil 2 - Vurgu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4624" autoAdjust="0"/>
  </p:normalViewPr>
  <p:slideViewPr>
    <p:cSldViewPr>
      <p:cViewPr varScale="1">
        <p:scale>
          <a:sx n="69" d="100"/>
          <a:sy n="69" d="100"/>
        </p:scale>
        <p:origin x="-1452" y="-102"/>
      </p:cViewPr>
      <p:guideLst>
        <p:guide orient="horz" pos="1248"/>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9313E4D-CEA9-4BCB-9A25-D07FE566394D}" type="datetimeFigureOut">
              <a:rPr lang="en-US" smtClean="0"/>
              <a:pPr/>
              <a:t>5/16/2012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D5319D-8A5F-4DE6-A2B8-B5C1A1339F8D}" type="slidenum">
              <a:rPr lang="en-US" smtClean="0"/>
              <a:pPr/>
              <a:t>‹#›</a:t>
            </a:fld>
            <a:endParaRPr lang="en-US"/>
          </a:p>
        </p:txBody>
      </p:sp>
    </p:spTree>
    <p:extLst>
      <p:ext uri="{BB962C8B-B14F-4D97-AF65-F5344CB8AC3E}">
        <p14:creationId xmlns="" xmlns:p14="http://schemas.microsoft.com/office/powerpoint/2010/main" val="28470448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C4991F-FB06-4F49-BEB8-F090D1E10269}" type="datetimeFigureOut">
              <a:rPr lang="en-US" smtClean="0"/>
              <a:pPr/>
              <a:t>5/16/2012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B33663-E747-42E1-A639-6BBECA93CA60}" type="slidenum">
              <a:rPr lang="en-US" smtClean="0"/>
              <a:pPr/>
              <a:t>‹#›</a:t>
            </a:fld>
            <a:endParaRPr lang="en-US"/>
          </a:p>
        </p:txBody>
      </p:sp>
    </p:spTree>
    <p:extLst>
      <p:ext uri="{BB962C8B-B14F-4D97-AF65-F5344CB8AC3E}">
        <p14:creationId xmlns="" xmlns:p14="http://schemas.microsoft.com/office/powerpoint/2010/main" val="16461353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B33663-E747-42E1-A639-6BBECA93CA60}" type="slidenum">
              <a:rPr lang="en-US" smtClean="0"/>
              <a:pPr/>
              <a:t>1</a:t>
            </a:fld>
            <a:endParaRPr lang="en-US"/>
          </a:p>
        </p:txBody>
      </p:sp>
    </p:spTree>
    <p:extLst>
      <p:ext uri="{BB962C8B-B14F-4D97-AF65-F5344CB8AC3E}">
        <p14:creationId xmlns:p14="http://schemas.microsoft.com/office/powerpoint/2010/main" xmlns="" val="28751259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10</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11</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12</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13</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14</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15</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16</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17</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18</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19</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B33663-E747-42E1-A639-6BBECA93CA60}" type="slidenum">
              <a:rPr lang="en-US" smtClean="0"/>
              <a:pPr/>
              <a:t>2</a:t>
            </a:fld>
            <a:endParaRPr lang="en-US"/>
          </a:p>
        </p:txBody>
      </p:sp>
    </p:spTree>
    <p:extLst>
      <p:ext uri="{BB962C8B-B14F-4D97-AF65-F5344CB8AC3E}">
        <p14:creationId xmlns:p14="http://schemas.microsoft.com/office/powerpoint/2010/main" xmlns="" val="28751259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20</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21</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22</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23</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24</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26</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27</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28</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29</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30</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B33663-E747-42E1-A639-6BBECA93CA60}" type="slidenum">
              <a:rPr lang="en-US" smtClean="0"/>
              <a:pPr/>
              <a:t>3</a:t>
            </a:fld>
            <a:endParaRPr lang="en-US"/>
          </a:p>
        </p:txBody>
      </p:sp>
    </p:spTree>
    <p:extLst>
      <p:ext uri="{BB962C8B-B14F-4D97-AF65-F5344CB8AC3E}">
        <p14:creationId xmlns:p14="http://schemas.microsoft.com/office/powerpoint/2010/main" xmlns="" val="2875125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B33663-E747-42E1-A639-6BBECA93CA60}" type="slidenum">
              <a:rPr lang="en-US" smtClean="0"/>
              <a:pPr/>
              <a:t>4</a:t>
            </a:fld>
            <a:endParaRPr lang="en-US"/>
          </a:p>
        </p:txBody>
      </p:sp>
    </p:spTree>
    <p:extLst>
      <p:ext uri="{BB962C8B-B14F-4D97-AF65-F5344CB8AC3E}">
        <p14:creationId xmlns:p14="http://schemas.microsoft.com/office/powerpoint/2010/main" xmlns="" val="2875125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B33663-E747-42E1-A639-6BBECA93CA60}" type="slidenum">
              <a:rPr lang="en-US" smtClean="0"/>
              <a:pPr/>
              <a:t>5</a:t>
            </a:fld>
            <a:endParaRPr lang="en-US"/>
          </a:p>
        </p:txBody>
      </p:sp>
    </p:spTree>
    <p:extLst>
      <p:ext uri="{BB962C8B-B14F-4D97-AF65-F5344CB8AC3E}">
        <p14:creationId xmlns:p14="http://schemas.microsoft.com/office/powerpoint/2010/main" xmlns="" val="2875125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6</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7</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8</a:t>
            </a:fld>
            <a:endParaRPr lang="en-US"/>
          </a:p>
        </p:txBody>
      </p:sp>
    </p:spTree>
    <p:extLst>
      <p:ext uri="{BB962C8B-B14F-4D97-AF65-F5344CB8AC3E}">
        <p14:creationId xmlns="" xmlns:p14="http://schemas.microsoft.com/office/powerpoint/2010/main" val="2875125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B33663-E747-42E1-A639-6BBECA93CA60}" type="slidenum">
              <a:rPr lang="en-US" smtClean="0"/>
              <a:pPr/>
              <a:t>9</a:t>
            </a:fld>
            <a:endParaRPr lang="en-US"/>
          </a:p>
        </p:txBody>
      </p:sp>
    </p:spTree>
    <p:extLst>
      <p:ext uri="{BB962C8B-B14F-4D97-AF65-F5344CB8AC3E}">
        <p14:creationId xmlns="" xmlns:p14="http://schemas.microsoft.com/office/powerpoint/2010/main" val="2875125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D27972-1573-4495-B5FA-08E25DA988DA}" type="datetime1">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4399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1205ED-439B-4DC3-AAC4-02DE1614F37C}" type="datetime1">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3045133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5C2762-797B-4F5F-A9C6-3190EF927A6F}" type="datetime1">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2562176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A2DA5C-3222-4278-87DB-18BFF5FDB22F}" type="datetime1">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569114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88724B-8998-491C-833E-2BCA26A01D96}" type="datetime1">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397751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35082E-B750-4A44-9E5C-043A00E1F416}" type="datetime1">
              <a:rPr lang="en-US" smtClean="0"/>
              <a:pPr/>
              <a:t>5/16/2012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52327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FAFB8C-B999-4C78-BAAE-DAACA5BABDFE}" type="datetime1">
              <a:rPr lang="en-US" smtClean="0"/>
              <a:pPr/>
              <a:t>5/16/2012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1691135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EA6EFB-6639-4C71-8088-F6A67EB938D6}" type="datetime1">
              <a:rPr lang="en-US" smtClean="0"/>
              <a:pPr/>
              <a:t>5/16/2012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2489217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C5AC6-67FB-4186-9BDF-711608921996}" type="datetime1">
              <a:rPr lang="en-US" smtClean="0"/>
              <a:pPr/>
              <a:t>5/16/2012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3356247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A1080C-378C-4178-8251-F7C41350A8D5}" type="datetime1">
              <a:rPr lang="en-US" smtClean="0"/>
              <a:pPr/>
              <a:t>5/16/2012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2914554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F07994-6894-4DD5-A165-6ABF6C1DCD5F}" type="datetime1">
              <a:rPr lang="en-US" smtClean="0"/>
              <a:pPr/>
              <a:t>5/16/2012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122457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204254-7D95-491A-980C-4B531B6C9324}" type="datetime1">
              <a:rPr lang="en-US" smtClean="0"/>
              <a:pPr/>
              <a:t>5/16/2012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B22B7B-F849-4AB3-9F95-0DADF8D55DF0}" type="slidenum">
              <a:rPr lang="en-US" smtClean="0"/>
              <a:pPr/>
              <a:t>‹#›</a:t>
            </a:fld>
            <a:endParaRPr lang="en-US"/>
          </a:p>
        </p:txBody>
      </p:sp>
    </p:spTree>
    <p:extLst>
      <p:ext uri="{BB962C8B-B14F-4D97-AF65-F5344CB8AC3E}">
        <p14:creationId xmlns="" xmlns:p14="http://schemas.microsoft.com/office/powerpoint/2010/main" val="1557683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919368" y="1475232"/>
            <a:ext cx="6400800" cy="2308324"/>
          </a:xfrm>
          <a:prstGeom prst="rect">
            <a:avLst/>
          </a:prstGeom>
          <a:noFill/>
        </p:spPr>
        <p:txBody>
          <a:bodyPr wrap="square" rtlCol="0">
            <a:spAutoFit/>
          </a:bodyPr>
          <a:lstStyle/>
          <a:p>
            <a:pPr algn="r"/>
            <a:r>
              <a:rPr lang="tr-TR" sz="4800" spc="-350" dirty="0" smtClean="0">
                <a:gradFill>
                  <a:gsLst>
                    <a:gs pos="0">
                      <a:schemeClr val="bg1"/>
                    </a:gs>
                    <a:gs pos="100000">
                      <a:schemeClr val="bg1">
                        <a:lumMod val="65000"/>
                      </a:schemeClr>
                    </a:gs>
                  </a:gsLst>
                  <a:lin ang="5400000" scaled="0"/>
                </a:gradFill>
                <a:latin typeface="Segoe UI" pitchFamily="34" charset="0"/>
                <a:ea typeface="Segoe UI" pitchFamily="34" charset="0"/>
                <a:cs typeface="Segoe UI" pitchFamily="34" charset="0"/>
              </a:rPr>
              <a:t>Aile ve Toplum Hizmetleri </a:t>
            </a:r>
          </a:p>
          <a:p>
            <a:pPr algn="r"/>
            <a:r>
              <a:rPr lang="tr-TR" sz="4800" spc="-350" dirty="0" smtClean="0">
                <a:gradFill>
                  <a:gsLst>
                    <a:gs pos="0">
                      <a:schemeClr val="bg1"/>
                    </a:gs>
                    <a:gs pos="100000">
                      <a:schemeClr val="bg1">
                        <a:lumMod val="65000"/>
                      </a:schemeClr>
                    </a:gs>
                  </a:gsLst>
                  <a:lin ang="5400000" scaled="0"/>
                </a:gradFill>
                <a:latin typeface="Segoe UI" pitchFamily="34" charset="0"/>
                <a:ea typeface="Segoe UI" pitchFamily="34" charset="0"/>
                <a:cs typeface="Segoe UI" pitchFamily="34" charset="0"/>
              </a:rPr>
              <a:t>Genel Müdürlüğü</a:t>
            </a:r>
            <a:endParaRPr lang="en-US" sz="4800" spc="-350" dirty="0" smtClean="0">
              <a:gradFill>
                <a:gsLst>
                  <a:gs pos="0">
                    <a:schemeClr val="bg1"/>
                  </a:gs>
                  <a:gs pos="100000">
                    <a:schemeClr val="bg1">
                      <a:lumMod val="65000"/>
                    </a:schemeClr>
                  </a:gs>
                </a:gsLst>
                <a:lin ang="5400000" scaled="0"/>
              </a:gradFill>
              <a:latin typeface="Segoe UI" pitchFamily="34" charset="0"/>
              <a:ea typeface="Segoe UI" pitchFamily="34" charset="0"/>
              <a:cs typeface="Segoe UI" pitchFamily="34" charset="0"/>
            </a:endParaRPr>
          </a:p>
          <a:p>
            <a:pPr algn="r"/>
            <a:endParaRPr lang="en-US" sz="4800" spc="-350" dirty="0"/>
          </a:p>
        </p:txBody>
      </p:sp>
      <p:sp>
        <p:nvSpPr>
          <p:cNvPr id="8" name="TextBox 7"/>
          <p:cNvSpPr txBox="1"/>
          <p:nvPr/>
        </p:nvSpPr>
        <p:spPr>
          <a:xfrm>
            <a:off x="533400" y="3429000"/>
            <a:ext cx="7982712" cy="1200329"/>
          </a:xfrm>
          <a:prstGeom prst="rect">
            <a:avLst/>
          </a:prstGeom>
          <a:noFill/>
        </p:spPr>
        <p:txBody>
          <a:bodyPr wrap="square" rtlCol="0">
            <a:spAutoFit/>
          </a:bodyPr>
          <a:lstStyle/>
          <a:p>
            <a:pPr algn="r"/>
            <a:r>
              <a:rPr lang="tr-TR" sz="7200" b="1" spc="-500" dirty="0" smtClean="0">
                <a:solidFill>
                  <a:srgbClr val="FF0000"/>
                </a:solidFill>
                <a:latin typeface="Cambria" pitchFamily="18" charset="0"/>
                <a:cs typeface="Aharoni" pitchFamily="2" charset="-79"/>
              </a:rPr>
              <a:t>Aile ve İnternet </a:t>
            </a:r>
            <a:endParaRPr lang="en-US" sz="7200" b="1" spc="-500" dirty="0">
              <a:solidFill>
                <a:srgbClr val="FF0000"/>
              </a:solidFill>
              <a:latin typeface="Cambria" pitchFamily="18" charset="0"/>
              <a:cs typeface="Aharoni" pitchFamily="2" charset="-79"/>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817751" y="6309741"/>
            <a:ext cx="47625" cy="371475"/>
          </a:xfrm>
          <a:prstGeom prst="rect">
            <a:avLst/>
          </a:prstGeom>
        </p:spPr>
      </p:pic>
      <p:pic>
        <p:nvPicPr>
          <p:cNvPr id="9" name="Picture 2" descr="C:\Users\A A\Desktop\yeni logo.png"/>
          <p:cNvPicPr>
            <a:picLocks noChangeAspect="1" noChangeArrowheads="1"/>
          </p:cNvPicPr>
          <p:nvPr/>
        </p:nvPicPr>
        <p:blipFill>
          <a:blip r:embed="rId4" cstate="print"/>
          <a:srcRect/>
          <a:stretch>
            <a:fillRect/>
          </a:stretch>
        </p:blipFill>
        <p:spPr bwMode="auto">
          <a:xfrm>
            <a:off x="28136" y="6173637"/>
            <a:ext cx="670275" cy="628091"/>
          </a:xfrm>
          <a:prstGeom prst="rect">
            <a:avLst/>
          </a:prstGeom>
          <a:ln>
            <a:noFill/>
          </a:ln>
          <a:effectLst>
            <a:softEdge rad="112500"/>
          </a:effectLst>
        </p:spPr>
      </p:pic>
      <p:sp>
        <p:nvSpPr>
          <p:cNvPr id="10"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29028430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decel="100000"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1000" fill="hold"/>
                                        <p:tgtEl>
                                          <p:spTgt spid="8"/>
                                        </p:tgtEl>
                                        <p:attrNameLst>
                                          <p:attrName>ppt_x</p:attrName>
                                        </p:attrNameLst>
                                      </p:cBhvr>
                                      <p:tavLst>
                                        <p:tav tm="0">
                                          <p:val>
                                            <p:strVal val="0-#ppt_w/2"/>
                                          </p:val>
                                        </p:tav>
                                        <p:tav tm="100000">
                                          <p:val>
                                            <p:strVal val="#ppt_x"/>
                                          </p:val>
                                        </p:tav>
                                      </p:tavLst>
                                    </p:anim>
                                    <p:anim calcmode="lin" valueType="num">
                                      <p:cBhvr additive="base">
                                        <p:cTn id="13"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10</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1066800" y="533400"/>
            <a:ext cx="6324600" cy="707886"/>
          </a:xfrm>
          <a:prstGeom prst="rect">
            <a:avLst/>
          </a:prstGeom>
          <a:noFill/>
        </p:spPr>
        <p:txBody>
          <a:bodyPr wrap="square" rtlCol="0">
            <a:spAutoFit/>
          </a:bodyPr>
          <a:lstStyle/>
          <a:p>
            <a:r>
              <a:rPr lang="tr-TR" sz="4000" spc="-340" dirty="0" smtClean="0">
                <a:solidFill>
                  <a:srgbClr val="FF0000"/>
                </a:solidFill>
                <a:latin typeface="Cambria" pitchFamily="18" charset="0"/>
                <a:cs typeface="Times New Roman" pitchFamily="18" charset="0"/>
              </a:rPr>
              <a:t>Bulgular :  </a:t>
            </a:r>
            <a:r>
              <a:rPr lang="tr-TR" sz="4000" spc="-340" dirty="0" smtClean="0">
                <a:solidFill>
                  <a:srgbClr val="00BAFF"/>
                </a:solidFill>
                <a:latin typeface="Cambria" pitchFamily="18" charset="0"/>
                <a:cs typeface="Times New Roman" pitchFamily="18" charset="0"/>
              </a:rPr>
              <a:t>İnternet  Kullanımı</a:t>
            </a:r>
            <a:endParaRPr lang="en-US" sz="40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381000" y="1447800"/>
            <a:ext cx="39624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Evinde en az 1 bilgisayar bulunan aileler: % 68</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 kullanan bireyler:       % 77</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 kullanımı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67,71 Bilgi edinme</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42,12 Haber okuma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40,42 Eğitim, ders, araştırma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38,18 Haberleşme</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2,12  Bahis oyunları oynama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2,39 İş</a:t>
            </a:r>
          </a:p>
          <a:p>
            <a:pPr marL="908050" lvl="1" indent="-436563" eaLnBrk="0" fontAlgn="base" hangingPunct="0">
              <a:spcBef>
                <a:spcPct val="20000"/>
              </a:spcBef>
              <a:spcAft>
                <a:spcPct val="0"/>
              </a:spcAft>
              <a:buClr>
                <a:srgbClr val="CC0000"/>
              </a:buClr>
            </a:pPr>
            <a:endParaRPr lang="tr-TR" sz="2000" kern="0" dirty="0" smtClean="0">
              <a:solidFill>
                <a:srgbClr val="FFFF00"/>
              </a:solidFill>
              <a:latin typeface="Cambria" pitchFamily="18" charset="0"/>
              <a:cs typeface="Times New Roman" pitchFamily="18" charset="0"/>
            </a:endParaRPr>
          </a:p>
          <a:p>
            <a:pPr marL="469900" marR="0" lvl="0" indent="-469900" algn="l" defTabSz="914400" rtl="0" eaLnBrk="0" fontAlgn="base" latinLnBrk="0" hangingPunct="0">
              <a:lnSpc>
                <a:spcPct val="100000"/>
              </a:lnSpc>
              <a:spcBef>
                <a:spcPct val="20000"/>
              </a:spcBef>
              <a:spcAft>
                <a:spcPct val="0"/>
              </a:spcAft>
              <a:buClr>
                <a:srgbClr val="CC0000"/>
              </a:buClr>
              <a:buSzTx/>
              <a:buFont typeface="Wingdings" pitchFamily="2" charset="2"/>
              <a:buChar char="o"/>
              <a:tabLst/>
              <a:defRPr/>
            </a:pPr>
            <a:endParaRPr kumimoji="0" lang="tr-TR" sz="2000" b="0" i="0" u="none" strike="noStrike" kern="0" cap="none" spc="0" normalizeH="0" baseline="0" noProof="0" dirty="0" smtClean="0">
              <a:ln>
                <a:noFill/>
              </a:ln>
              <a:solidFill>
                <a:srgbClr val="FFFF00"/>
              </a:solidFill>
              <a:effectLst/>
              <a:uLnTx/>
              <a:uFillTx/>
              <a:latin typeface="Cambria" pitchFamily="18" charset="0"/>
            </a:endParaRPr>
          </a:p>
        </p:txBody>
      </p:sp>
      <p:sp>
        <p:nvSpPr>
          <p:cNvPr id="18" name="17 Dikdörtgen"/>
          <p:cNvSpPr/>
          <p:nvPr/>
        </p:nvSpPr>
        <p:spPr>
          <a:xfrm>
            <a:off x="4114800" y="1524000"/>
            <a:ext cx="5029200" cy="4401205"/>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Aile bireylerinin internet kullanımı</a:t>
            </a:r>
          </a:p>
          <a:p>
            <a:pPr marL="469900" lvl="0" indent="-469900" eaLnBrk="0" fontAlgn="base" hangingPunct="0">
              <a:spcBef>
                <a:spcPct val="20000"/>
              </a:spcBef>
              <a:spcAft>
                <a:spcPct val="0"/>
              </a:spcAft>
              <a:buClr>
                <a:srgbClr val="CC0000"/>
              </a:buClr>
            </a:pPr>
            <a:r>
              <a:rPr lang="tr-TR" sz="2000" kern="0" dirty="0" smtClean="0">
                <a:solidFill>
                  <a:schemeClr val="bg1"/>
                </a:solidFill>
                <a:latin typeface="Cambria" pitchFamily="18" charset="0"/>
                <a:cs typeface="Times New Roman" pitchFamily="18" charset="0"/>
              </a:rPr>
              <a:t>         (bir seferde)</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%12 kul. 30 </a:t>
            </a:r>
            <a:r>
              <a:rPr lang="tr-TR" sz="2000" kern="0" dirty="0" err="1" smtClean="0">
                <a:solidFill>
                  <a:schemeClr val="bg1"/>
                </a:solidFill>
                <a:latin typeface="Cambria" pitchFamily="18" charset="0"/>
                <a:cs typeface="Times New Roman" pitchFamily="18" charset="0"/>
              </a:rPr>
              <a:t>dk</a:t>
            </a:r>
            <a:r>
              <a:rPr lang="tr-TR" sz="2000" kern="0" dirty="0" smtClean="0">
                <a:solidFill>
                  <a:schemeClr val="bg1"/>
                </a:solidFill>
                <a:latin typeface="Cambria" pitchFamily="18" charset="0"/>
                <a:cs typeface="Times New Roman" pitchFamily="18" charset="0"/>
              </a:rPr>
              <a:t>.altı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28,36 kul. 30 </a:t>
            </a:r>
            <a:r>
              <a:rPr lang="tr-TR" sz="2000" kern="0" dirty="0" err="1" smtClean="0">
                <a:solidFill>
                  <a:schemeClr val="bg1"/>
                </a:solidFill>
                <a:latin typeface="Cambria" pitchFamily="18" charset="0"/>
                <a:cs typeface="Times New Roman" pitchFamily="18" charset="0"/>
              </a:rPr>
              <a:t>dk</a:t>
            </a:r>
            <a:r>
              <a:rPr lang="tr-TR" sz="2000" kern="0" dirty="0" smtClean="0">
                <a:solidFill>
                  <a:schemeClr val="bg1"/>
                </a:solidFill>
                <a:latin typeface="Cambria" pitchFamily="18" charset="0"/>
                <a:cs typeface="Times New Roman" pitchFamily="18" charset="0"/>
              </a:rPr>
              <a:t>.– 1 saat</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53 kul. 30 </a:t>
            </a:r>
            <a:r>
              <a:rPr lang="tr-TR" sz="2000" kern="0" dirty="0" err="1" smtClean="0">
                <a:solidFill>
                  <a:schemeClr val="bg1"/>
                </a:solidFill>
                <a:latin typeface="Cambria" pitchFamily="18" charset="0"/>
                <a:cs typeface="Times New Roman" pitchFamily="18" charset="0"/>
              </a:rPr>
              <a:t>dk</a:t>
            </a:r>
            <a:r>
              <a:rPr lang="tr-TR" sz="2000" kern="0" dirty="0" smtClean="0">
                <a:solidFill>
                  <a:schemeClr val="bg1"/>
                </a:solidFill>
                <a:latin typeface="Cambria" pitchFamily="18" charset="0"/>
                <a:cs typeface="Times New Roman" pitchFamily="18" charset="0"/>
              </a:rPr>
              <a:t>.– 3 saat</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11 kul. 3 saatten fazla</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Günde en az 1 kez internet kullanımı (birey) % 51</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 kullanmayan anneler: % 76.7</a:t>
            </a:r>
          </a:p>
          <a:p>
            <a:pPr marL="46990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 kullanmayan babalar: % 22.8</a:t>
            </a:r>
          </a:p>
          <a:p>
            <a:pPr marL="46990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 kullanmayan çocuklar: %   0.6</a:t>
            </a:r>
          </a:p>
          <a:p>
            <a:pPr marL="469900" lvl="0" indent="-469900" eaLnBrk="0" fontAlgn="base" hangingPunct="0">
              <a:spcBef>
                <a:spcPct val="20000"/>
              </a:spcBef>
              <a:spcAft>
                <a:spcPct val="0"/>
              </a:spcAft>
              <a:buClr>
                <a:srgbClr val="CC0000"/>
              </a:buClr>
              <a:buFont typeface="Wingdings" pitchFamily="2" charset="2"/>
              <a:buChar char="o"/>
            </a:pPr>
            <a:endParaRPr lang="tr-TR" sz="2000" kern="0" dirty="0" smtClean="0">
              <a:solidFill>
                <a:srgbClr val="00BAFF"/>
              </a:solidFill>
              <a:latin typeface="Cambria" pitchFamily="18" charset="0"/>
              <a:cs typeface="Times New Roman" pitchFamily="18" charset="0"/>
            </a:endParaRP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11</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609600" y="609600"/>
            <a:ext cx="8077200" cy="646331"/>
          </a:xfrm>
          <a:prstGeom prst="rect">
            <a:avLst/>
          </a:prstGeom>
          <a:noFill/>
        </p:spPr>
        <p:txBody>
          <a:bodyPr wrap="square" rtlCol="0">
            <a:spAutoFit/>
          </a:bodyPr>
          <a:lstStyle/>
          <a:p>
            <a:r>
              <a:rPr lang="tr-TR" sz="3600" spc="-340" dirty="0" smtClean="0">
                <a:solidFill>
                  <a:srgbClr val="FF0000"/>
                </a:solidFill>
                <a:latin typeface="Cambria" pitchFamily="18" charset="0"/>
                <a:cs typeface="Times New Roman" pitchFamily="18" charset="0"/>
              </a:rPr>
              <a:t>Bulgular :  </a:t>
            </a:r>
            <a:r>
              <a:rPr lang="tr-TR" sz="3600" spc="-340" dirty="0" smtClean="0">
                <a:solidFill>
                  <a:srgbClr val="00BAFF"/>
                </a:solidFill>
                <a:latin typeface="Cambria" pitchFamily="18" charset="0"/>
                <a:cs typeface="Times New Roman" pitchFamily="18" charset="0"/>
              </a:rPr>
              <a:t>İnternetin  İletişim  Amaçlı  Kullanımı   1</a:t>
            </a:r>
            <a:endParaRPr lang="en-US" sz="36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457200" y="1676400"/>
            <a:ext cx="40767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İlkokul, ortaokul ve lise mezunu ebeveynler, yüksek lisans ve doktora mezunu ebeveynlere oranla internetten iletişim amaçlı olarak daha fazla yararlanmaktadır.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Ebeveynlerin internet kullanım süreleri ve sıklıkları arttıkça internetten iletişim amaçlı yararlanma oranları artmaktadır.</a:t>
            </a:r>
          </a:p>
        </p:txBody>
      </p:sp>
      <p:sp>
        <p:nvSpPr>
          <p:cNvPr id="18" name="17 Dikdörtgen"/>
          <p:cNvSpPr/>
          <p:nvPr/>
        </p:nvSpPr>
        <p:spPr>
          <a:xfrm>
            <a:off x="4419600" y="1676400"/>
            <a:ext cx="4572000" cy="4253472"/>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Ebeveynlerin yaşları arttıkça internetten iletişim amaçlı yararlanma oranları düşmektedir.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İnterneti dosya ve program indirme, haber okuma, oyun oynama, müzik dinleme, film izleme, yeni insanlarla tanışma, sohbet etme amaçlarıyla kullanan ebeveynlerin, interneti diğer farklı amaçlar için kullanan ebeveynlere göre daha yararlı buldukları tespit edilmiştir. </a:t>
            </a:r>
          </a:p>
          <a:p>
            <a:pPr marL="469900" lvl="0" indent="-469900" eaLnBrk="0" fontAlgn="base" hangingPunct="0">
              <a:spcBef>
                <a:spcPct val="20000"/>
              </a:spcBef>
              <a:spcAft>
                <a:spcPct val="0"/>
              </a:spcAft>
              <a:buClr>
                <a:srgbClr val="CC0000"/>
              </a:buClr>
              <a:buFont typeface="Wingdings" pitchFamily="2" charset="2"/>
              <a:buChar char="o"/>
            </a:pPr>
            <a:endParaRPr lang="tr-TR" sz="2200" kern="0" dirty="0" smtClean="0">
              <a:solidFill>
                <a:schemeClr val="bg1"/>
              </a:solidFill>
              <a:latin typeface="Cambria" pitchFamily="18" charset="0"/>
              <a:cs typeface="Times New Roman" pitchFamily="18" charset="0"/>
            </a:endParaRP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12</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609600" y="609600"/>
            <a:ext cx="7924800" cy="707886"/>
          </a:xfrm>
          <a:prstGeom prst="rect">
            <a:avLst/>
          </a:prstGeom>
          <a:noFill/>
        </p:spPr>
        <p:txBody>
          <a:bodyPr wrap="square" rtlCol="0">
            <a:spAutoFit/>
          </a:bodyPr>
          <a:lstStyle/>
          <a:p>
            <a:r>
              <a:rPr lang="tr-TR" sz="3600" spc="-340" dirty="0" smtClean="0">
                <a:solidFill>
                  <a:srgbClr val="FF0000"/>
                </a:solidFill>
                <a:latin typeface="Cambria" pitchFamily="18" charset="0"/>
                <a:cs typeface="Times New Roman" pitchFamily="18" charset="0"/>
              </a:rPr>
              <a:t>Bulgular :  </a:t>
            </a:r>
            <a:r>
              <a:rPr lang="tr-TR" sz="3600" spc="-340" dirty="0" smtClean="0">
                <a:solidFill>
                  <a:srgbClr val="00BAFF"/>
                </a:solidFill>
                <a:latin typeface="Cambria" pitchFamily="18" charset="0"/>
                <a:cs typeface="Times New Roman" pitchFamily="18" charset="0"/>
              </a:rPr>
              <a:t>İnternetin  İletişim  Amaçlı  Kullanımı   2</a:t>
            </a:r>
            <a:r>
              <a:rPr lang="tr-TR" sz="4000" spc="-340" dirty="0" smtClean="0">
                <a:solidFill>
                  <a:srgbClr val="00BAFF"/>
                </a:solidFill>
                <a:latin typeface="Cambria" pitchFamily="18" charset="0"/>
                <a:cs typeface="Times New Roman" pitchFamily="18" charset="0"/>
              </a:rPr>
              <a:t> </a:t>
            </a:r>
            <a:endParaRPr lang="en-US" sz="40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414996" y="1676400"/>
            <a:ext cx="40767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Çocukların internet kullanım süreleri arttıkça, internetten görüntülü ve sesli iletişim kurma, görüş ve düşüncelerini rahatlıkla dile getiren bir ortam bulma, tanıdıklarla uzun süre ve rahatça iletişim kurma açısından yararlanma düzeyleri de artmaktadır.</a:t>
            </a:r>
          </a:p>
          <a:p>
            <a:pPr marL="469900" marR="0" lvl="0" indent="-469900" algn="l" defTabSz="914400" rtl="0" eaLnBrk="0" fontAlgn="base" latinLnBrk="0" hangingPunct="0">
              <a:lnSpc>
                <a:spcPct val="100000"/>
              </a:lnSpc>
              <a:spcBef>
                <a:spcPct val="20000"/>
              </a:spcBef>
              <a:spcAft>
                <a:spcPct val="0"/>
              </a:spcAft>
              <a:buClr>
                <a:srgbClr val="CC0000"/>
              </a:buClr>
              <a:buSzTx/>
              <a:buFont typeface="Wingdings" pitchFamily="2" charset="2"/>
              <a:buChar char="o"/>
              <a:tabLst/>
              <a:defRPr/>
            </a:pP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419600" y="1676400"/>
            <a:ext cx="4572000" cy="4278094"/>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İnterneti şu amaçlarla kullanan çocuklar, interneti diğer amaçlar için kullanan çocuklara göre daha yararlı bulmaktadır: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Vatandaşlık hizmetleri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Haber okuma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Oyun oynama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Müzik dinleme</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Film izleme</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Yeni insanlarla tanışma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Haberleşme</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Sohbet etme</a:t>
            </a: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13</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533400" y="381000"/>
            <a:ext cx="7467600" cy="1200329"/>
          </a:xfrm>
          <a:prstGeom prst="rect">
            <a:avLst/>
          </a:prstGeom>
          <a:noFill/>
        </p:spPr>
        <p:txBody>
          <a:bodyPr wrap="square" rtlCol="0">
            <a:spAutoFit/>
          </a:bodyPr>
          <a:lstStyle/>
          <a:p>
            <a:r>
              <a:rPr lang="tr-TR" sz="3600" spc="-340" dirty="0" smtClean="0">
                <a:solidFill>
                  <a:srgbClr val="FF0000"/>
                </a:solidFill>
                <a:latin typeface="Cambria" pitchFamily="18" charset="0"/>
                <a:cs typeface="Times New Roman" pitchFamily="18" charset="0"/>
              </a:rPr>
              <a:t>Bulgular :  </a:t>
            </a:r>
            <a:r>
              <a:rPr lang="tr-TR" sz="3600" spc="-340" dirty="0" smtClean="0">
                <a:solidFill>
                  <a:srgbClr val="00BAFF"/>
                </a:solidFill>
                <a:latin typeface="Cambria" pitchFamily="18" charset="0"/>
                <a:cs typeface="Times New Roman" pitchFamily="18" charset="0"/>
              </a:rPr>
              <a:t>İnternetin  İletişim  Amaçlı  Kullanımı                    </a:t>
            </a:r>
          </a:p>
          <a:p>
            <a:r>
              <a:rPr lang="tr-TR" sz="3600" spc="-340" dirty="0" smtClean="0">
                <a:solidFill>
                  <a:srgbClr val="00BAFF"/>
                </a:solidFill>
                <a:latin typeface="Cambria" pitchFamily="18" charset="0"/>
                <a:cs typeface="Times New Roman" pitchFamily="18" charset="0"/>
              </a:rPr>
              <a:t>                            ve  Sorunlar   1</a:t>
            </a:r>
            <a:endParaRPr lang="en-US" sz="36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372792" y="2113672"/>
            <a:ext cx="40767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İlkokul mezunu ebeveynler (diğerlerine kıyasla) internetin daha az soruna neden olduğu görüşündeler.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Ebeveynlerin internet kullanım süreleri arttıkça, aileyle geçirilen zaman azalmakta, aile çevresinde uzaklaşılmakta, yüz yüze iletişim engellenmektedir.</a:t>
            </a: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419600" y="2113672"/>
            <a:ext cx="4572000" cy="3330142"/>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Ebeveynlerin internet kullanım sıklığı arttıkça, aile ile geçirilen zaman azalmakta, çevrenin ebeveynin bilgisayar başında çok vakit geçirdiği şikayeti artmaktadır. </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Ebeveynlerin yaşları arttıkça, internet kullanımının aile bireyleri ve çevreyle ilişkili sorunları arttırdığı görüşü de artmakta.</a:t>
            </a:r>
          </a:p>
          <a:p>
            <a:pPr marL="469900" lvl="0" indent="-469900" eaLnBrk="0" fontAlgn="base" hangingPunct="0">
              <a:spcBef>
                <a:spcPct val="20000"/>
              </a:spcBef>
              <a:spcAft>
                <a:spcPct val="0"/>
              </a:spcAft>
              <a:buClr>
                <a:srgbClr val="CC0000"/>
              </a:buClr>
              <a:buFont typeface="Wingdings" pitchFamily="2" charset="2"/>
              <a:buChar char="o"/>
            </a:pPr>
            <a:endParaRPr lang="tr-TR" sz="2200" kern="0" dirty="0" smtClean="0">
              <a:solidFill>
                <a:schemeClr val="bg1"/>
              </a:solidFill>
              <a:latin typeface="Cambria" pitchFamily="18" charset="0"/>
              <a:cs typeface="Times New Roman" pitchFamily="18" charset="0"/>
            </a:endParaRP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14</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533400" y="381000"/>
            <a:ext cx="7467600" cy="1200329"/>
          </a:xfrm>
          <a:prstGeom prst="rect">
            <a:avLst/>
          </a:prstGeom>
          <a:noFill/>
        </p:spPr>
        <p:txBody>
          <a:bodyPr wrap="square" rtlCol="0">
            <a:spAutoFit/>
          </a:bodyPr>
          <a:lstStyle/>
          <a:p>
            <a:r>
              <a:rPr lang="tr-TR" sz="3600" spc="-340" dirty="0" smtClean="0">
                <a:solidFill>
                  <a:srgbClr val="FF0000"/>
                </a:solidFill>
                <a:latin typeface="Cambria" pitchFamily="18" charset="0"/>
                <a:cs typeface="Times New Roman" pitchFamily="18" charset="0"/>
              </a:rPr>
              <a:t>Bulgular :  </a:t>
            </a:r>
            <a:r>
              <a:rPr lang="tr-TR" sz="3600" spc="-340" dirty="0" smtClean="0">
                <a:solidFill>
                  <a:srgbClr val="00BAFF"/>
                </a:solidFill>
                <a:latin typeface="Cambria" pitchFamily="18" charset="0"/>
                <a:cs typeface="Times New Roman" pitchFamily="18" charset="0"/>
              </a:rPr>
              <a:t>İnternetin  İletişim  Amaçlı  Kullanımı </a:t>
            </a:r>
          </a:p>
          <a:p>
            <a:r>
              <a:rPr lang="tr-TR" sz="3600" spc="-340" dirty="0" smtClean="0">
                <a:solidFill>
                  <a:srgbClr val="00BAFF"/>
                </a:solidFill>
                <a:latin typeface="Cambria" pitchFamily="18" charset="0"/>
                <a:cs typeface="Times New Roman" pitchFamily="18" charset="0"/>
              </a:rPr>
              <a:t>                            ve  Sorunlar   2</a:t>
            </a:r>
            <a:endParaRPr lang="en-US" sz="36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344656" y="1987060"/>
            <a:ext cx="40767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İnterneti eğitim/ders, alışveriş, bahis, bankacılık ve oyun amaçlı kullanan ebeveynler internetin daha fazla soruna neden olduğu görüşündeler.  Haberleşme amaçlı kullanan ebeveynler ise daha az soruna neden olduğu görüşündeler.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Ailelerin gelir düzeyi arttıkça internetin Türkçenin düzgün kullanımına engel olduğu görüşü artmaktadır.</a:t>
            </a:r>
          </a:p>
          <a:p>
            <a:endParaRPr lang="tr-TR" sz="2000" dirty="0" smtClean="0">
              <a:solidFill>
                <a:schemeClr val="bg1"/>
              </a:solidFill>
              <a:latin typeface="Cambria" pitchFamily="18" charset="0"/>
              <a:cs typeface="Times New Roman" pitchFamily="18" charset="0"/>
            </a:endParaRPr>
          </a:p>
        </p:txBody>
      </p:sp>
      <p:sp>
        <p:nvSpPr>
          <p:cNvPr id="18" name="17 Dikdörtgen"/>
          <p:cNvSpPr/>
          <p:nvPr/>
        </p:nvSpPr>
        <p:spPr>
          <a:xfrm>
            <a:off x="4419600" y="2113672"/>
            <a:ext cx="4572000" cy="3539430"/>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İnterneti dosya indirme, oyun, müzik, film ve sohbet amaçlı kullanan çocuklar internetin daha fazla soruna neden olduğu görüşündeler.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Çocukların internet kullanım süreleri arttıkça aileleri ile geçirilen zaman azalmakta ve internetin aile içi çatışmayı arttırdığı ve yüz yüze iletişimi engellediği görüşü de artmaktadır. </a:t>
            </a: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15</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457200" y="533400"/>
            <a:ext cx="8153400" cy="646331"/>
          </a:xfrm>
          <a:prstGeom prst="rect">
            <a:avLst/>
          </a:prstGeom>
          <a:noFill/>
        </p:spPr>
        <p:txBody>
          <a:bodyPr wrap="square" rtlCol="0">
            <a:spAutoFit/>
          </a:bodyPr>
          <a:lstStyle/>
          <a:p>
            <a:r>
              <a:rPr lang="tr-TR" sz="3600" spc="-340" dirty="0" smtClean="0">
                <a:solidFill>
                  <a:srgbClr val="FF0000"/>
                </a:solidFill>
                <a:latin typeface="Cambria" pitchFamily="18" charset="0"/>
                <a:cs typeface="Times New Roman" pitchFamily="18" charset="0"/>
              </a:rPr>
              <a:t>Bulgular :  </a:t>
            </a:r>
            <a:r>
              <a:rPr lang="tr-TR" sz="3600" spc="-340" dirty="0" smtClean="0">
                <a:solidFill>
                  <a:srgbClr val="00BAFF"/>
                </a:solidFill>
                <a:latin typeface="Cambria" pitchFamily="18" charset="0"/>
                <a:cs typeface="Times New Roman" pitchFamily="18" charset="0"/>
              </a:rPr>
              <a:t>İnternetin  Kullanımı ve  Fiziksel Sorunlar</a:t>
            </a:r>
            <a:endParaRPr lang="en-US" sz="36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457200" y="1563856"/>
            <a:ext cx="40767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 kullanımına bağlı fizyolojik sorunlar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Göz yorgunluğu/göz kızarıklığı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Sırt/boyun ağrısı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Baş ağrısı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Eklem/kas ağrısı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Yorgunluk ve uykusuzluk</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En az yaşanan sorun: yemek yeme düzeni bozukluğu</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Babalar çocuklara göre daha sık fizyolojik sorunlar yaşıyor</a:t>
            </a:r>
          </a:p>
          <a:p>
            <a:pPr marL="469900" lvl="0" indent="-469900" eaLnBrk="0" fontAlgn="base" hangingPunct="0">
              <a:spcBef>
                <a:spcPct val="20000"/>
              </a:spcBef>
              <a:spcAft>
                <a:spcPct val="0"/>
              </a:spcAft>
              <a:buClr>
                <a:srgbClr val="CC0000"/>
              </a:buClr>
            </a:pP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419600" y="1591992"/>
            <a:ext cx="4572000" cy="4462760"/>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Fizyolojik sorun artışı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İnternet kullanım süresi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Yaş/eğitim düzeyi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Ailenin gelir düzeyi düşüklüğü</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Aile bireylerinin çoğu internet/bilgisayar kaynaklı fizyolojik sorunlara ve alınabilecek önlemlere dair yeterli bilgi sahibi değil</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Çocukların sorunlar/önlemler hakkında bilgi düzeyi düşük</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Eğitim seviyesi arttıkça bilgi düzeyi artıyor.</a:t>
            </a: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16</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533400" y="304800"/>
            <a:ext cx="7924800" cy="1200329"/>
          </a:xfrm>
          <a:prstGeom prst="rect">
            <a:avLst/>
          </a:prstGeom>
          <a:noFill/>
        </p:spPr>
        <p:txBody>
          <a:bodyPr wrap="square" rtlCol="0">
            <a:spAutoFit/>
          </a:bodyPr>
          <a:lstStyle/>
          <a:p>
            <a:r>
              <a:rPr lang="tr-TR" sz="3600" spc="-340" dirty="0" smtClean="0">
                <a:solidFill>
                  <a:srgbClr val="FF0000"/>
                </a:solidFill>
                <a:latin typeface="Cambria" pitchFamily="18" charset="0"/>
                <a:cs typeface="Times New Roman" pitchFamily="18" charset="0"/>
              </a:rPr>
              <a:t>Bulgular :  </a:t>
            </a:r>
            <a:r>
              <a:rPr lang="tr-TR" sz="3600" spc="-340" dirty="0" smtClean="0">
                <a:solidFill>
                  <a:srgbClr val="00BAFF"/>
                </a:solidFill>
                <a:latin typeface="Cambria" pitchFamily="18" charset="0"/>
                <a:cs typeface="Times New Roman" pitchFamily="18" charset="0"/>
              </a:rPr>
              <a:t>İnternetin  Kullanımı  ve  </a:t>
            </a:r>
            <a:r>
              <a:rPr lang="tr-TR" sz="3600" spc="-340" dirty="0" err="1" smtClean="0">
                <a:solidFill>
                  <a:srgbClr val="00BAFF"/>
                </a:solidFill>
                <a:latin typeface="Cambria" pitchFamily="18" charset="0"/>
                <a:cs typeface="Times New Roman" pitchFamily="18" charset="0"/>
              </a:rPr>
              <a:t>Psikososyal</a:t>
            </a:r>
            <a:r>
              <a:rPr lang="tr-TR" sz="3600" spc="-340" dirty="0" smtClean="0">
                <a:solidFill>
                  <a:srgbClr val="00BAFF"/>
                </a:solidFill>
                <a:latin typeface="Cambria" pitchFamily="18" charset="0"/>
                <a:cs typeface="Times New Roman" pitchFamily="18" charset="0"/>
              </a:rPr>
              <a:t>                   </a:t>
            </a:r>
          </a:p>
          <a:p>
            <a:r>
              <a:rPr lang="tr-TR" sz="3600" spc="-340" dirty="0" smtClean="0">
                <a:solidFill>
                  <a:srgbClr val="00BAFF"/>
                </a:solidFill>
                <a:latin typeface="Cambria" pitchFamily="18" charset="0"/>
                <a:cs typeface="Times New Roman" pitchFamily="18" charset="0"/>
              </a:rPr>
              <a:t>                            Sorunlar</a:t>
            </a:r>
            <a:endParaRPr lang="en-US" sz="36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386860" y="1524000"/>
            <a:ext cx="40767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Aile bireyleri internet/ bilgisayar kullanımına bağlı </a:t>
            </a:r>
            <a:r>
              <a:rPr lang="tr-TR" sz="2000" kern="0" dirty="0" err="1" smtClean="0">
                <a:solidFill>
                  <a:schemeClr val="bg1"/>
                </a:solidFill>
                <a:latin typeface="Cambria" pitchFamily="18" charset="0"/>
                <a:cs typeface="Times New Roman" pitchFamily="18" charset="0"/>
              </a:rPr>
              <a:t>psikososyal</a:t>
            </a:r>
            <a:r>
              <a:rPr lang="tr-TR" sz="2000" kern="0" dirty="0" smtClean="0">
                <a:solidFill>
                  <a:schemeClr val="bg1"/>
                </a:solidFill>
                <a:latin typeface="Cambria" pitchFamily="18" charset="0"/>
                <a:cs typeface="Times New Roman" pitchFamily="18" charset="0"/>
              </a:rPr>
              <a:t> sorunları oldukça az yaşadıklarını belirtmişlerdir. </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err="1" smtClean="0">
                <a:solidFill>
                  <a:schemeClr val="bg1"/>
                </a:solidFill>
                <a:latin typeface="Cambria" pitchFamily="18" charset="0"/>
                <a:cs typeface="Times New Roman" pitchFamily="18" charset="0"/>
              </a:rPr>
              <a:t>Psikososyal</a:t>
            </a:r>
            <a:r>
              <a:rPr lang="tr-TR" sz="2000" kern="0" dirty="0" smtClean="0">
                <a:solidFill>
                  <a:schemeClr val="bg1"/>
                </a:solidFill>
                <a:latin typeface="Cambria" pitchFamily="18" charset="0"/>
                <a:cs typeface="Times New Roman" pitchFamily="18" charset="0"/>
              </a:rPr>
              <a:t> sorunların yaşanma sıklığı: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Çocuklar babalardan daha fazla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Babalar annelerden daha fazla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İnternet kullanım süresiyle artmakta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Yaş ve gelir düzeyi ile azalmakta</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t>
            </a: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459456" y="1600200"/>
            <a:ext cx="4572000" cy="3761030"/>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Aile bireylerinin büyük çoğunluğunun internet/ bilgisayar kaynaklı </a:t>
            </a:r>
            <a:r>
              <a:rPr lang="tr-TR" sz="2000" kern="0" dirty="0" err="1" smtClean="0">
                <a:solidFill>
                  <a:schemeClr val="bg1"/>
                </a:solidFill>
                <a:latin typeface="Cambria" pitchFamily="18" charset="0"/>
                <a:cs typeface="Times New Roman" pitchFamily="18" charset="0"/>
              </a:rPr>
              <a:t>psikososyal</a:t>
            </a:r>
            <a:r>
              <a:rPr lang="tr-TR" sz="2000" kern="0" dirty="0" smtClean="0">
                <a:solidFill>
                  <a:schemeClr val="bg1"/>
                </a:solidFill>
                <a:latin typeface="Cambria" pitchFamily="18" charset="0"/>
                <a:cs typeface="Times New Roman" pitchFamily="18" charset="0"/>
              </a:rPr>
              <a:t> sorunlarla ilgili bilgi düzeyi düşüktür.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err="1" smtClean="0">
                <a:solidFill>
                  <a:schemeClr val="bg1"/>
                </a:solidFill>
                <a:latin typeface="Cambria" pitchFamily="18" charset="0"/>
                <a:cs typeface="Times New Roman" pitchFamily="18" charset="0"/>
              </a:rPr>
              <a:t>Psikososyal</a:t>
            </a:r>
            <a:r>
              <a:rPr lang="tr-TR" sz="2000" kern="0" dirty="0" smtClean="0">
                <a:solidFill>
                  <a:schemeClr val="bg1"/>
                </a:solidFill>
                <a:latin typeface="Cambria" pitchFamily="18" charset="0"/>
                <a:cs typeface="Times New Roman" pitchFamily="18" charset="0"/>
              </a:rPr>
              <a:t> sorunlarla ilgili bilgi seviyesi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Çocukların bilgi seviyesi ebeveynlerden daha azdır.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Ebeveynlerin bilgi seviyesi eğitim düzeyi ile artmaktadır.</a:t>
            </a:r>
          </a:p>
          <a:p>
            <a:pPr marL="469900" lvl="0" indent="-469900" eaLnBrk="0" fontAlgn="base" hangingPunct="0">
              <a:spcBef>
                <a:spcPct val="20000"/>
              </a:spcBef>
              <a:spcAft>
                <a:spcPct val="0"/>
              </a:spcAft>
              <a:buClr>
                <a:srgbClr val="CC0000"/>
              </a:buClr>
              <a:buFont typeface="Wingdings" pitchFamily="2" charset="2"/>
              <a:buChar char="o"/>
            </a:pPr>
            <a:endParaRPr lang="tr-TR" sz="2200" kern="0" dirty="0" smtClean="0">
              <a:solidFill>
                <a:schemeClr val="bg1"/>
              </a:solidFill>
              <a:latin typeface="Cambria" pitchFamily="18" charset="0"/>
              <a:cs typeface="Times New Roman" pitchFamily="18" charset="0"/>
            </a:endParaRP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17</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838200" y="304800"/>
            <a:ext cx="7696200" cy="1261884"/>
          </a:xfrm>
          <a:prstGeom prst="rect">
            <a:avLst/>
          </a:prstGeom>
          <a:noFill/>
        </p:spPr>
        <p:txBody>
          <a:bodyPr wrap="square" rtlCol="0">
            <a:spAutoFit/>
          </a:bodyPr>
          <a:lstStyle/>
          <a:p>
            <a:r>
              <a:rPr lang="tr-TR" sz="3800" spc="-340" dirty="0" smtClean="0">
                <a:solidFill>
                  <a:srgbClr val="FF0000"/>
                </a:solidFill>
                <a:latin typeface="Cambria" pitchFamily="18" charset="0"/>
                <a:cs typeface="Times New Roman" pitchFamily="18" charset="0"/>
              </a:rPr>
              <a:t>Bulgular :  </a:t>
            </a:r>
            <a:r>
              <a:rPr lang="tr-TR" sz="3800" spc="-340" dirty="0" smtClean="0">
                <a:solidFill>
                  <a:srgbClr val="00BAFF"/>
                </a:solidFill>
                <a:latin typeface="Cambria" pitchFamily="18" charset="0"/>
                <a:cs typeface="Times New Roman" pitchFamily="18" charset="0"/>
              </a:rPr>
              <a:t>Güvenlik  ve Etik  Boyutu </a:t>
            </a:r>
          </a:p>
          <a:p>
            <a:r>
              <a:rPr lang="tr-TR" sz="3800" spc="-340" dirty="0" smtClean="0">
                <a:solidFill>
                  <a:srgbClr val="00BAFF"/>
                </a:solidFill>
                <a:latin typeface="Cambria" pitchFamily="18" charset="0"/>
                <a:cs typeface="Times New Roman" pitchFamily="18" charset="0"/>
              </a:rPr>
              <a:t>                            (Tehlikeli  İçerik)</a:t>
            </a:r>
            <a:endParaRPr lang="en-US" sz="38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414996" y="1577924"/>
            <a:ext cx="40767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Güvenlik/etik konusunda en fazla tehlike oluşturabilecek içerikler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Pornografi içerikli siteler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Şiddet içerikli siteler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Terör ile ilgili siteler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Kumar oynama siteleri </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Orta gelir grubundaki çocuklara göre (alt gelir grubundakilere kıyasla) internet görüşmelerinde uygunsuz konuşmalar daha tehlikelidir</a:t>
            </a: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419600" y="1676400"/>
            <a:ext cx="4572000" cy="3539430"/>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Üst gelir grubundaki ailelerin çocuklarına göre (alt gelir grubundakilere kıyasla) pornografi içeren siteler daha tehlikelidir. </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Eğitim düzeyleri yüksek olan ebeveynlere göre verilere izinsiz erişim, şiddet ve terör, internette başkalarını rahatsız etme, yanlış bilgi verme, kumar, pornografi, alışveriş ve mesajlaşma daha fazla sorun teşkil etmektedir.</a:t>
            </a: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18</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838200" y="304800"/>
            <a:ext cx="7696200" cy="1261884"/>
          </a:xfrm>
          <a:prstGeom prst="rect">
            <a:avLst/>
          </a:prstGeom>
          <a:noFill/>
        </p:spPr>
        <p:txBody>
          <a:bodyPr wrap="square" rtlCol="0">
            <a:spAutoFit/>
          </a:bodyPr>
          <a:lstStyle/>
          <a:p>
            <a:r>
              <a:rPr lang="tr-TR" sz="3800" spc="-340" dirty="0" smtClean="0">
                <a:solidFill>
                  <a:srgbClr val="FF0000"/>
                </a:solidFill>
                <a:latin typeface="Cambria" pitchFamily="18" charset="0"/>
                <a:cs typeface="Times New Roman" pitchFamily="18" charset="0"/>
              </a:rPr>
              <a:t>Bulgular :  </a:t>
            </a:r>
            <a:r>
              <a:rPr lang="tr-TR" sz="3800" spc="-340" dirty="0" smtClean="0">
                <a:solidFill>
                  <a:srgbClr val="00BAFF"/>
                </a:solidFill>
                <a:latin typeface="Cambria" pitchFamily="18" charset="0"/>
                <a:cs typeface="Times New Roman" pitchFamily="18" charset="0"/>
              </a:rPr>
              <a:t>Güvenlik  ve Etik  Boyutu </a:t>
            </a:r>
          </a:p>
          <a:p>
            <a:r>
              <a:rPr lang="tr-TR" sz="3800" spc="-340" dirty="0" smtClean="0">
                <a:solidFill>
                  <a:srgbClr val="00BAFF"/>
                </a:solidFill>
                <a:latin typeface="Cambria" pitchFamily="18" charset="0"/>
                <a:cs typeface="Times New Roman" pitchFamily="18" charset="0"/>
              </a:rPr>
              <a:t>                            (Sorunlar)</a:t>
            </a:r>
            <a:endParaRPr lang="en-US" sz="38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381000" y="1600200"/>
            <a:ext cx="40767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En önemli sorun: şiddet, terör ve pornografi içeriğiyle istem dışı karşılaşılması</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En az önemli sorun: kişisel bilgilerin izinsiz internette yayınlanması ve bundan kaynaklı zararlar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 internet </a:t>
            </a:r>
            <a:r>
              <a:rPr lang="tr-TR" sz="2000" kern="0" dirty="0" err="1" smtClean="0">
                <a:solidFill>
                  <a:schemeClr val="bg1"/>
                </a:solidFill>
                <a:latin typeface="Cambria" pitchFamily="18" charset="0"/>
                <a:cs typeface="Times New Roman" pitchFamily="18" charset="0"/>
              </a:rPr>
              <a:t>kafeden</a:t>
            </a:r>
            <a:r>
              <a:rPr lang="tr-TR" sz="2000" kern="0" dirty="0" smtClean="0">
                <a:solidFill>
                  <a:schemeClr val="bg1"/>
                </a:solidFill>
                <a:latin typeface="Cambria" pitchFamily="18" charset="0"/>
                <a:cs typeface="Times New Roman" pitchFamily="18" charset="0"/>
              </a:rPr>
              <a:t> bağlandıkça kimliği belirsiz kişilerce hakarete, tehdide ve ahlaksız teklife uğrama ihtimali artmaktadır.</a:t>
            </a:r>
          </a:p>
        </p:txBody>
      </p:sp>
      <p:sp>
        <p:nvSpPr>
          <p:cNvPr id="18" name="17 Dikdörtgen"/>
          <p:cNvSpPr/>
          <p:nvPr/>
        </p:nvSpPr>
        <p:spPr>
          <a:xfrm>
            <a:off x="4419600" y="1676400"/>
            <a:ext cx="4572000" cy="4278094"/>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Çocukların yaşları arttıkça şiddet ve pornografi içeriğine istemsiz erişimleri artmaktadır.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Ebeveynlerin internet kullanım süreleri arttıkça şiddet ve pornografi içeriğine istemsiz erişimleri artmaktadır. </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Ebeveynlerin internet kullanım süreleri arttıkça kimliği belirsiz kişilere ait hakaret, tehdit ve ahlaksız teklif ile karşılaşma oranları artmaktadır.</a:t>
            </a:r>
          </a:p>
          <a:p>
            <a:pPr marL="469900" lvl="0" indent="-469900" eaLnBrk="0" fontAlgn="base" hangingPunct="0">
              <a:spcBef>
                <a:spcPct val="20000"/>
              </a:spcBef>
              <a:spcAft>
                <a:spcPct val="0"/>
              </a:spcAft>
              <a:buClr>
                <a:srgbClr val="CC0000"/>
              </a:buClr>
              <a:buFont typeface="Wingdings" pitchFamily="2" charset="2"/>
              <a:buChar char="o"/>
            </a:pPr>
            <a:endParaRPr lang="tr-TR" sz="2000" kern="0" dirty="0" smtClean="0">
              <a:solidFill>
                <a:schemeClr val="bg1"/>
              </a:solidFill>
              <a:latin typeface="Cambria" pitchFamily="18" charset="0"/>
              <a:cs typeface="Times New Roman" pitchFamily="18" charset="0"/>
            </a:endParaRP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19</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838200" y="304800"/>
            <a:ext cx="7696200" cy="1261884"/>
          </a:xfrm>
          <a:prstGeom prst="rect">
            <a:avLst/>
          </a:prstGeom>
          <a:noFill/>
        </p:spPr>
        <p:txBody>
          <a:bodyPr wrap="square" rtlCol="0">
            <a:spAutoFit/>
          </a:bodyPr>
          <a:lstStyle/>
          <a:p>
            <a:r>
              <a:rPr lang="tr-TR" sz="3800" spc="-340" dirty="0" smtClean="0">
                <a:solidFill>
                  <a:srgbClr val="FF0000"/>
                </a:solidFill>
                <a:latin typeface="Cambria" pitchFamily="18" charset="0"/>
                <a:cs typeface="Times New Roman" pitchFamily="18" charset="0"/>
              </a:rPr>
              <a:t>Bulgular :  </a:t>
            </a:r>
            <a:r>
              <a:rPr lang="tr-TR" sz="3800" spc="-340" dirty="0" smtClean="0">
                <a:solidFill>
                  <a:srgbClr val="00BAFF"/>
                </a:solidFill>
                <a:latin typeface="Cambria" pitchFamily="18" charset="0"/>
                <a:cs typeface="Times New Roman" pitchFamily="18" charset="0"/>
              </a:rPr>
              <a:t>Güvenlik  ve Etik  Boyutu </a:t>
            </a:r>
          </a:p>
          <a:p>
            <a:r>
              <a:rPr lang="tr-TR" sz="3800" spc="-340" dirty="0" smtClean="0">
                <a:solidFill>
                  <a:srgbClr val="00BAFF"/>
                </a:solidFill>
                <a:latin typeface="Cambria" pitchFamily="18" charset="0"/>
                <a:cs typeface="Times New Roman" pitchFamily="18" charset="0"/>
              </a:rPr>
              <a:t>                            (Alınan Önlemler)</a:t>
            </a:r>
            <a:endParaRPr lang="en-US" sz="38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381000" y="1600200"/>
            <a:ext cx="40767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Aile bireylerinin en çok başvurduğu önlemler: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Orijinal yazılım kullanma</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Virüs temizleme programları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Casus yazılım önleme programları</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Aile bireylerinin en az başvurduğu önlemler: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İzleme yazılımları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Elektronik imza kullanma</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Babalar  ve  çocuklar anneye kıyasla daha çok önlem alıyor.</a:t>
            </a:r>
          </a:p>
        </p:txBody>
      </p:sp>
      <p:sp>
        <p:nvSpPr>
          <p:cNvPr id="18" name="17 Dikdörtgen"/>
          <p:cNvSpPr/>
          <p:nvPr/>
        </p:nvSpPr>
        <p:spPr>
          <a:xfrm>
            <a:off x="4332844" y="1766668"/>
            <a:ext cx="4572000" cy="3970318"/>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Çocukların internet kullanım süreleri ve sıklıkları arttıkça önlem alma (güvenlik duvarı, önleyici programlar, dosya şifreleme, şifreleri karmaşıklaştırma, dosya yedekleme) oranları artmaktadır.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Ebeveynlerin eğitim düzeyi ve internet kullanım süreleri/sıklıkları arttıkça önlem alma eğilimleri artmaktadır.</a:t>
            </a:r>
          </a:p>
          <a:p>
            <a:pPr marL="469900" lvl="0" indent="-469900" eaLnBrk="0" fontAlgn="base" hangingPunct="0">
              <a:spcBef>
                <a:spcPct val="20000"/>
              </a:spcBef>
              <a:spcAft>
                <a:spcPct val="0"/>
              </a:spcAft>
              <a:buClr>
                <a:srgbClr val="CC0000"/>
              </a:buClr>
            </a:pPr>
            <a:endParaRPr lang="tr-TR" sz="2000" kern="0" dirty="0" smtClean="0">
              <a:solidFill>
                <a:schemeClr val="bg1"/>
              </a:solidFill>
              <a:latin typeface="Cambria" pitchFamily="18" charset="0"/>
              <a:cs typeface="Times New Roman" pitchFamily="18" charset="0"/>
            </a:endParaRPr>
          </a:p>
          <a:p>
            <a:pPr marL="469900" lvl="0" indent="-469900" eaLnBrk="0" fontAlgn="base" hangingPunct="0">
              <a:spcBef>
                <a:spcPct val="20000"/>
              </a:spcBef>
              <a:spcAft>
                <a:spcPct val="0"/>
              </a:spcAft>
              <a:buClr>
                <a:srgbClr val="CC0000"/>
              </a:buClr>
              <a:buFont typeface="Wingdings" pitchFamily="2" charset="2"/>
              <a:buChar char="o"/>
            </a:pPr>
            <a:endParaRPr lang="tr-TR" sz="2000" kern="0" dirty="0" smtClean="0">
              <a:solidFill>
                <a:schemeClr val="bg1"/>
              </a:solidFill>
              <a:latin typeface="Cambria" pitchFamily="18" charset="0"/>
              <a:cs typeface="Times New Roman" pitchFamily="18" charset="0"/>
            </a:endParaRP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2</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822790" y="461220"/>
            <a:ext cx="6825346" cy="1015663"/>
          </a:xfrm>
          <a:prstGeom prst="rect">
            <a:avLst/>
          </a:prstGeom>
          <a:noFill/>
        </p:spPr>
        <p:txBody>
          <a:bodyPr wrap="square" rtlCol="0">
            <a:spAutoFit/>
          </a:bodyPr>
          <a:lstStyle/>
          <a:p>
            <a:r>
              <a:rPr lang="tr-TR" sz="6000" spc="-340" dirty="0" smtClean="0">
                <a:gradFill>
                  <a:gsLst>
                    <a:gs pos="0">
                      <a:srgbClr val="00BAFF"/>
                    </a:gs>
                    <a:gs pos="100000">
                      <a:srgbClr val="0083B4"/>
                    </a:gs>
                  </a:gsLst>
                  <a:lin ang="5400000" scaled="0"/>
                </a:gradFill>
                <a:latin typeface="Times New Roman" pitchFamily="18" charset="0"/>
                <a:cs typeface="Times New Roman" pitchFamily="18" charset="0"/>
              </a:rPr>
              <a:t>İnternet Kurulu </a:t>
            </a:r>
            <a:endParaRPr lang="en-US" sz="6000" spc="-340" dirty="0">
              <a:gradFill>
                <a:gsLst>
                  <a:gs pos="0">
                    <a:srgbClr val="00BAFF"/>
                  </a:gs>
                  <a:gs pos="100000">
                    <a:srgbClr val="0083B4"/>
                  </a:gs>
                </a:gsLst>
                <a:lin ang="5400000" scaled="0"/>
              </a:gradFill>
              <a:latin typeface="Times New Roman"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817751" y="6309741"/>
            <a:ext cx="47625" cy="371475"/>
          </a:xfrm>
          <a:prstGeom prst="rect">
            <a:avLst/>
          </a:prstGeom>
        </p:spPr>
      </p:pic>
      <p:sp>
        <p:nvSpPr>
          <p:cNvPr id="12" name="TextBox 11"/>
          <p:cNvSpPr txBox="1"/>
          <p:nvPr/>
        </p:nvSpPr>
        <p:spPr>
          <a:xfrm>
            <a:off x="838200" y="1676400"/>
            <a:ext cx="7848600" cy="4093428"/>
          </a:xfrm>
          <a:prstGeom prst="rect">
            <a:avLst/>
          </a:prstGeom>
          <a:noFill/>
        </p:spPr>
        <p:txBody>
          <a:bodyPr wrap="square" rtlCol="0">
            <a:spAutoFit/>
          </a:bodyPr>
          <a:lstStyle/>
          <a:p>
            <a:r>
              <a:rPr lang="tr-TR" sz="2000" dirty="0" smtClean="0">
                <a:solidFill>
                  <a:schemeClr val="bg1"/>
                </a:solidFill>
                <a:latin typeface="Cambria" pitchFamily="18" charset="0"/>
              </a:rPr>
              <a:t>Aile ve Toplum Hizmetleri Genel Müdürlüğü İnternet Kurulu’nun kamu ayağında yer alan kurumlardan biridir. </a:t>
            </a:r>
          </a:p>
          <a:p>
            <a:r>
              <a:rPr lang="tr-TR" sz="2000" dirty="0" smtClean="0">
                <a:solidFill>
                  <a:schemeClr val="bg1"/>
                </a:solidFill>
                <a:latin typeface="Cambria" pitchFamily="18" charset="0"/>
              </a:rPr>
              <a:t> </a:t>
            </a:r>
          </a:p>
          <a:p>
            <a:r>
              <a:rPr lang="tr-TR" sz="2000" dirty="0" smtClean="0">
                <a:solidFill>
                  <a:schemeClr val="bg1"/>
                </a:solidFill>
                <a:latin typeface="Cambria" pitchFamily="18" charset="0"/>
              </a:rPr>
              <a:t>İnternet Kurulunun kuruluşundan bu yana kurulda yer almaktadır.</a:t>
            </a:r>
          </a:p>
          <a:p>
            <a:r>
              <a:rPr lang="tr-TR" sz="2000" dirty="0" smtClean="0">
                <a:solidFill>
                  <a:schemeClr val="bg1"/>
                </a:solidFill>
                <a:latin typeface="Cambria" pitchFamily="18" charset="0"/>
              </a:rPr>
              <a:t> </a:t>
            </a:r>
          </a:p>
          <a:p>
            <a:r>
              <a:rPr lang="tr-TR" sz="2000" dirty="0" smtClean="0">
                <a:solidFill>
                  <a:schemeClr val="bg1"/>
                </a:solidFill>
                <a:latin typeface="Cambria" pitchFamily="18" charset="0"/>
              </a:rPr>
              <a:t>Kurulda yer almasındaki ana işlev aile ve çocukların internetin zararlarından korunması konusundaki duyarlılığına dayanmaktadır. </a:t>
            </a:r>
          </a:p>
          <a:p>
            <a:r>
              <a:rPr lang="tr-TR" sz="2000" dirty="0" smtClean="0">
                <a:solidFill>
                  <a:schemeClr val="bg1"/>
                </a:solidFill>
                <a:latin typeface="Cambria" pitchFamily="18" charset="0"/>
              </a:rPr>
              <a:t> </a:t>
            </a:r>
          </a:p>
          <a:p>
            <a:r>
              <a:rPr lang="tr-TR" sz="2000" dirty="0" smtClean="0">
                <a:solidFill>
                  <a:schemeClr val="bg1"/>
                </a:solidFill>
                <a:latin typeface="Cambria" pitchFamily="18" charset="0"/>
              </a:rPr>
              <a:t>Bu nedenle güvenli internet (safer internet) kullanımı konusunda yapılan bilgilendirme, </a:t>
            </a:r>
            <a:r>
              <a:rPr lang="tr-TR" sz="2000" dirty="0" err="1" smtClean="0">
                <a:solidFill>
                  <a:schemeClr val="bg1"/>
                </a:solidFill>
                <a:latin typeface="Cambria" pitchFamily="18" charset="0"/>
              </a:rPr>
              <a:t>farkındalık</a:t>
            </a:r>
            <a:r>
              <a:rPr lang="tr-TR" sz="2000" dirty="0" smtClean="0">
                <a:solidFill>
                  <a:schemeClr val="bg1"/>
                </a:solidFill>
                <a:latin typeface="Cambria" pitchFamily="18" charset="0"/>
              </a:rPr>
              <a:t> yaratma ve yasal düzenlemelerde aile tarafında yer almaktadır. Bu durum Genel Müdürlüğün kuruluş yasası ve Anayasa’nın kendisine verdiği görev ve yetkiler doğrultusundadır. </a:t>
            </a:r>
            <a:endParaRPr lang="tr-TR" sz="2000" dirty="0">
              <a:solidFill>
                <a:schemeClr val="bg1"/>
              </a:solidFill>
              <a:latin typeface="Cambria" pitchFamily="18"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5"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35051480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20</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505264" y="372792"/>
            <a:ext cx="8153400" cy="646331"/>
          </a:xfrm>
          <a:prstGeom prst="rect">
            <a:avLst/>
          </a:prstGeom>
          <a:noFill/>
        </p:spPr>
        <p:txBody>
          <a:bodyPr wrap="square" rtlCol="0">
            <a:spAutoFit/>
          </a:bodyPr>
          <a:lstStyle/>
          <a:p>
            <a:r>
              <a:rPr lang="tr-TR" sz="3600" spc="-340" dirty="0" smtClean="0">
                <a:solidFill>
                  <a:srgbClr val="FF0000"/>
                </a:solidFill>
                <a:latin typeface="Cambria" pitchFamily="18" charset="0"/>
                <a:cs typeface="Times New Roman" pitchFamily="18" charset="0"/>
              </a:rPr>
              <a:t>Bulgular :  </a:t>
            </a:r>
            <a:r>
              <a:rPr lang="tr-TR" sz="3600" spc="-340" dirty="0" smtClean="0">
                <a:solidFill>
                  <a:srgbClr val="00BAFF"/>
                </a:solidFill>
                <a:latin typeface="Cambria" pitchFamily="18" charset="0"/>
                <a:cs typeface="Times New Roman" pitchFamily="18" charset="0"/>
              </a:rPr>
              <a:t>İnternet  Kullanımının Mekan Boyutu</a:t>
            </a:r>
            <a:endParaRPr lang="en-US" sz="36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381000" y="1176996"/>
            <a:ext cx="40767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İnternete bağlanılan mekanlar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57,13 Ev</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27,23 İşyeri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10,04 İnternet </a:t>
            </a:r>
            <a:r>
              <a:rPr lang="tr-TR" sz="2000" kern="0" dirty="0" err="1" smtClean="0">
                <a:solidFill>
                  <a:schemeClr val="bg1"/>
                </a:solidFill>
                <a:latin typeface="Cambria" pitchFamily="18" charset="0"/>
                <a:cs typeface="Times New Roman" pitchFamily="18" charset="0"/>
              </a:rPr>
              <a:t>kafe</a:t>
            </a:r>
            <a:endParaRPr lang="tr-TR" sz="2000" kern="0" dirty="0" smtClean="0">
              <a:solidFill>
                <a:schemeClr val="bg1"/>
              </a:solidFill>
              <a:latin typeface="Cambria" pitchFamily="18" charset="0"/>
              <a:cs typeface="Times New Roman" pitchFamily="18" charset="0"/>
            </a:endParaRP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3,76 Okul</a:t>
            </a:r>
          </a:p>
          <a:p>
            <a:pPr marL="469900" lvl="0" indent="-469900" eaLnBrk="0" fontAlgn="base" hangingPunct="0">
              <a:spcBef>
                <a:spcPct val="20000"/>
              </a:spcBef>
              <a:spcAft>
                <a:spcPct val="0"/>
              </a:spcAft>
              <a:buClr>
                <a:srgbClr val="CC0000"/>
              </a:buClr>
            </a:pPr>
            <a:r>
              <a:rPr lang="tr-TR" sz="2000" kern="0" dirty="0" smtClean="0">
                <a:solidFill>
                  <a:schemeClr val="bg1"/>
                </a:solidFill>
                <a:latin typeface="Cambria" pitchFamily="18" charset="0"/>
                <a:cs typeface="Times New Roman" pitchFamily="18" charset="0"/>
              </a:rPr>
              <a:t>         -   İnternet </a:t>
            </a:r>
            <a:r>
              <a:rPr lang="tr-TR" sz="2000" kern="0" dirty="0" err="1" smtClean="0">
                <a:solidFill>
                  <a:schemeClr val="bg1"/>
                </a:solidFill>
                <a:latin typeface="Cambria" pitchFamily="18" charset="0"/>
                <a:cs typeface="Times New Roman" pitchFamily="18" charset="0"/>
              </a:rPr>
              <a:t>kafeden</a:t>
            </a:r>
            <a:r>
              <a:rPr lang="tr-TR" sz="2000" kern="0" dirty="0" smtClean="0">
                <a:solidFill>
                  <a:schemeClr val="bg1"/>
                </a:solidFill>
                <a:latin typeface="Cambria" pitchFamily="18" charset="0"/>
                <a:cs typeface="Times New Roman" pitchFamily="18" charset="0"/>
              </a:rPr>
              <a:t> en çok   </a:t>
            </a:r>
          </a:p>
          <a:p>
            <a:pPr marL="469900" lvl="0" indent="-469900" eaLnBrk="0" fontAlgn="base" hangingPunct="0">
              <a:spcBef>
                <a:spcPct val="20000"/>
              </a:spcBef>
              <a:spcAft>
                <a:spcPct val="0"/>
              </a:spcAft>
              <a:buClr>
                <a:srgbClr val="CC0000"/>
              </a:buClr>
            </a:pPr>
            <a:r>
              <a:rPr lang="tr-TR" sz="2000" kern="0" dirty="0" smtClean="0">
                <a:solidFill>
                  <a:schemeClr val="bg1"/>
                </a:solidFill>
                <a:latin typeface="Cambria" pitchFamily="18" charset="0"/>
                <a:cs typeface="Times New Roman" pitchFamily="18" charset="0"/>
              </a:rPr>
              <a:t>              bağlananlar çocuklardır.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 evden bir seferde :</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5 - 30dk.dan az bağlanıyor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8,5 - 5 saatin üzerinde bağlanıyor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 80 - 1-5 saat arası bağlanıyor</a:t>
            </a:r>
          </a:p>
          <a:p>
            <a:pPr marL="469900" lvl="0" indent="-469900" eaLnBrk="0" fontAlgn="base" hangingPunct="0">
              <a:spcBef>
                <a:spcPct val="20000"/>
              </a:spcBef>
              <a:spcAft>
                <a:spcPct val="0"/>
              </a:spcAft>
              <a:buClr>
                <a:srgbClr val="CC0000"/>
              </a:buClr>
            </a:pP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419600" y="1447800"/>
            <a:ext cx="4572000" cy="3293209"/>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Evden bağlanan çocukların % 82’si günde en az bir kez 1-5 saat arası internete bağlanıyor.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Erkek çocuklar kız çocuklara kıyasla internet </a:t>
            </a:r>
            <a:r>
              <a:rPr lang="tr-TR" sz="2000" kern="0" dirty="0" err="1" smtClean="0">
                <a:solidFill>
                  <a:schemeClr val="bg1"/>
                </a:solidFill>
                <a:latin typeface="Cambria" pitchFamily="18" charset="0"/>
                <a:cs typeface="Times New Roman" pitchFamily="18" charset="0"/>
              </a:rPr>
              <a:t>kafeleri</a:t>
            </a:r>
            <a:r>
              <a:rPr lang="tr-TR" sz="2000" kern="0" dirty="0" smtClean="0">
                <a:solidFill>
                  <a:schemeClr val="bg1"/>
                </a:solidFill>
                <a:latin typeface="Cambria" pitchFamily="18" charset="0"/>
                <a:cs typeface="Times New Roman" pitchFamily="18" charset="0"/>
              </a:rPr>
              <a:t> daha çok tercih etmektedir.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Çocukların akademik başarı düzeyleri yükseldikçe internete </a:t>
            </a:r>
            <a:r>
              <a:rPr lang="tr-TR" sz="2000" kern="0" dirty="0" err="1" smtClean="0">
                <a:solidFill>
                  <a:schemeClr val="bg1"/>
                </a:solidFill>
                <a:latin typeface="Cambria" pitchFamily="18" charset="0"/>
                <a:cs typeface="Times New Roman" pitchFamily="18" charset="0"/>
              </a:rPr>
              <a:t>kafeden</a:t>
            </a:r>
            <a:r>
              <a:rPr lang="tr-TR" sz="2000" kern="0" dirty="0" smtClean="0">
                <a:solidFill>
                  <a:schemeClr val="bg1"/>
                </a:solidFill>
                <a:latin typeface="Cambria" pitchFamily="18" charset="0"/>
                <a:cs typeface="Times New Roman" pitchFamily="18" charset="0"/>
              </a:rPr>
              <a:t> bağlanma oranları da düşmektedir.</a:t>
            </a: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21</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838200" y="304800"/>
            <a:ext cx="7620000" cy="707886"/>
          </a:xfrm>
          <a:prstGeom prst="rect">
            <a:avLst/>
          </a:prstGeom>
          <a:noFill/>
        </p:spPr>
        <p:txBody>
          <a:bodyPr wrap="square" rtlCol="0">
            <a:spAutoFit/>
          </a:bodyPr>
          <a:lstStyle/>
          <a:p>
            <a:r>
              <a:rPr lang="tr-TR" sz="4000" spc="-340" dirty="0" smtClean="0">
                <a:solidFill>
                  <a:srgbClr val="FF0000"/>
                </a:solidFill>
                <a:latin typeface="Cambria" pitchFamily="18" charset="0"/>
                <a:cs typeface="Times New Roman" pitchFamily="18" charset="0"/>
              </a:rPr>
              <a:t>Bulgular :  </a:t>
            </a:r>
            <a:r>
              <a:rPr lang="tr-TR" sz="4000" spc="-340" dirty="0" smtClean="0">
                <a:solidFill>
                  <a:srgbClr val="00BAFF"/>
                </a:solidFill>
                <a:latin typeface="Cambria" pitchFamily="18" charset="0"/>
                <a:cs typeface="Times New Roman" pitchFamily="18" charset="0"/>
              </a:rPr>
              <a:t>İnternet  </a:t>
            </a:r>
            <a:r>
              <a:rPr lang="tr-TR" sz="4000" spc="-340" dirty="0" err="1" smtClean="0">
                <a:solidFill>
                  <a:srgbClr val="00BAFF"/>
                </a:solidFill>
                <a:latin typeface="Cambria" pitchFamily="18" charset="0"/>
                <a:cs typeface="Times New Roman" pitchFamily="18" charset="0"/>
              </a:rPr>
              <a:t>Kafeler</a:t>
            </a:r>
            <a:endParaRPr lang="en-US" sz="40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457200" y="1295400"/>
            <a:ext cx="40767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Aile bireylerinin internet </a:t>
            </a:r>
            <a:r>
              <a:rPr lang="tr-TR" sz="2000" kern="0" dirty="0" err="1" smtClean="0">
                <a:solidFill>
                  <a:schemeClr val="bg1"/>
                </a:solidFill>
                <a:latin typeface="Cambria" pitchFamily="18" charset="0"/>
                <a:cs typeface="Times New Roman" pitchFamily="18" charset="0"/>
              </a:rPr>
              <a:t>kafelere</a:t>
            </a:r>
            <a:r>
              <a:rPr lang="tr-TR" sz="2000" kern="0" dirty="0" smtClean="0">
                <a:solidFill>
                  <a:schemeClr val="bg1"/>
                </a:solidFill>
                <a:latin typeface="Cambria" pitchFamily="18" charset="0"/>
                <a:cs typeface="Times New Roman" pitchFamily="18" charset="0"/>
              </a:rPr>
              <a:t> ilişkin görüşleri: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err="1" smtClean="0">
                <a:solidFill>
                  <a:schemeClr val="bg1"/>
                </a:solidFill>
                <a:latin typeface="Cambria" pitchFamily="18" charset="0"/>
                <a:cs typeface="Times New Roman" pitchFamily="18" charset="0"/>
              </a:rPr>
              <a:t>Kafelerde</a:t>
            </a:r>
            <a:r>
              <a:rPr lang="tr-TR" sz="2000" kern="0" dirty="0" smtClean="0">
                <a:solidFill>
                  <a:schemeClr val="bg1"/>
                </a:solidFill>
                <a:latin typeface="Cambria" pitchFamily="18" charset="0"/>
                <a:cs typeface="Times New Roman" pitchFamily="18" charset="0"/>
              </a:rPr>
              <a:t> öğretmen gibi bir danışman bulunması gerekliliği,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Web sitelerinin  yeterince denetlenmemesi, </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Çocukların kötü alışkanlıklar edinmesine neden olması,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Genellikle oyun amaçlı kullanılması,</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Sağlıklı iletişime engel olması, </a:t>
            </a:r>
          </a:p>
          <a:p>
            <a:pPr marL="469900" lvl="0" indent="-469900" eaLnBrk="0" fontAlgn="base" hangingPunct="0">
              <a:spcBef>
                <a:spcPct val="20000"/>
              </a:spcBef>
              <a:spcAft>
                <a:spcPct val="0"/>
              </a:spcAft>
              <a:buClr>
                <a:srgbClr val="CC0000"/>
              </a:buClr>
              <a:buFont typeface="Wingdings" pitchFamily="2" charset="2"/>
              <a:buChar char="o"/>
            </a:pPr>
            <a:endParaRPr lang="tr-TR" sz="2000" kern="0" dirty="0" smtClean="0">
              <a:solidFill>
                <a:schemeClr val="bg1"/>
              </a:solidFill>
              <a:latin typeface="Cambria" pitchFamily="18" charset="0"/>
            </a:endParaRPr>
          </a:p>
          <a:p>
            <a:pPr marL="46990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a:t>
            </a:r>
          </a:p>
          <a:p>
            <a:pPr marL="469900" marR="0" lvl="0" indent="-469900" algn="l" defTabSz="914400" rtl="0" eaLnBrk="0" fontAlgn="base" latinLnBrk="0" hangingPunct="0">
              <a:lnSpc>
                <a:spcPct val="100000"/>
              </a:lnSpc>
              <a:spcBef>
                <a:spcPct val="20000"/>
              </a:spcBef>
              <a:spcAft>
                <a:spcPct val="0"/>
              </a:spcAft>
              <a:buClr>
                <a:srgbClr val="CC0000"/>
              </a:buClr>
              <a:buSzTx/>
              <a:buFont typeface="Wingdings" pitchFamily="2" charset="2"/>
              <a:buChar char="o"/>
              <a:tabLst/>
              <a:defRPr/>
            </a:pP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572000" y="1287192"/>
            <a:ext cx="4572000" cy="4708981"/>
          </a:xfrm>
          <a:prstGeom prst="rect">
            <a:avLst/>
          </a:prstGeom>
        </p:spPr>
        <p:txBody>
          <a:bodyPr wrap="square">
            <a:spAutoFit/>
          </a:bodyPr>
          <a:lstStyle/>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Akademik başarıyı etkilemesi,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Fiziksel koşulların insan sağlığına uygun olmaması, </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Çocukların boş zamanlarını internet </a:t>
            </a:r>
            <a:r>
              <a:rPr lang="tr-TR" sz="2000" kern="0" dirty="0" err="1" smtClean="0">
                <a:solidFill>
                  <a:schemeClr val="bg1"/>
                </a:solidFill>
                <a:latin typeface="Cambria" pitchFamily="18" charset="0"/>
                <a:cs typeface="Times New Roman" pitchFamily="18" charset="0"/>
              </a:rPr>
              <a:t>kafede</a:t>
            </a:r>
            <a:r>
              <a:rPr lang="tr-TR" sz="2000" kern="0" dirty="0" smtClean="0">
                <a:solidFill>
                  <a:schemeClr val="bg1"/>
                </a:solidFill>
                <a:latin typeface="Cambria" pitchFamily="18" charset="0"/>
                <a:cs typeface="Times New Roman" pitchFamily="18" charset="0"/>
              </a:rPr>
              <a:t> geçirmelerinden  duyulan tedirginlik.</a:t>
            </a:r>
          </a:p>
          <a:p>
            <a:pPr marL="908050" lvl="1" indent="-436563" eaLnBrk="0" fontAlgn="base" hangingPunct="0">
              <a:spcBef>
                <a:spcPct val="20000"/>
              </a:spcBef>
              <a:spcAft>
                <a:spcPct val="0"/>
              </a:spcAft>
              <a:buClr>
                <a:srgbClr val="CC0000"/>
              </a:buClr>
            </a:pPr>
            <a:endParaRPr lang="tr-TR" sz="2000" kern="0" dirty="0" smtClean="0">
              <a:solidFill>
                <a:schemeClr val="bg1"/>
              </a:solidFill>
              <a:latin typeface="Cambria" pitchFamily="18" charset="0"/>
              <a:cs typeface="Times New Roman" pitchFamily="18" charset="0"/>
            </a:endParaRP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 internet </a:t>
            </a:r>
            <a:r>
              <a:rPr lang="tr-TR" sz="2000" kern="0" dirty="0" err="1" smtClean="0">
                <a:solidFill>
                  <a:schemeClr val="bg1"/>
                </a:solidFill>
                <a:latin typeface="Cambria" pitchFamily="18" charset="0"/>
                <a:cs typeface="Times New Roman" pitchFamily="18" charset="0"/>
              </a:rPr>
              <a:t>kafeler</a:t>
            </a:r>
            <a:r>
              <a:rPr lang="tr-TR" sz="2000" kern="0" dirty="0" smtClean="0">
                <a:solidFill>
                  <a:schemeClr val="bg1"/>
                </a:solidFill>
                <a:latin typeface="Cambria" pitchFamily="18" charset="0"/>
                <a:cs typeface="Times New Roman" pitchFamily="18" charset="0"/>
              </a:rPr>
              <a:t> hakkında ebeveynlerine kıyasla daha olumlu düşünmektedirler.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Düşük gelirli aile bireylerinin internet </a:t>
            </a:r>
            <a:r>
              <a:rPr lang="tr-TR" sz="2000" kern="0" dirty="0" err="1" smtClean="0">
                <a:solidFill>
                  <a:schemeClr val="bg1"/>
                </a:solidFill>
                <a:latin typeface="Cambria" pitchFamily="18" charset="0"/>
                <a:cs typeface="Times New Roman" pitchFamily="18" charset="0"/>
              </a:rPr>
              <a:t>kafeler</a:t>
            </a:r>
            <a:r>
              <a:rPr lang="tr-TR" sz="2000" kern="0" dirty="0" smtClean="0">
                <a:solidFill>
                  <a:schemeClr val="bg1"/>
                </a:solidFill>
                <a:latin typeface="Cambria" pitchFamily="18" charset="0"/>
                <a:cs typeface="Times New Roman" pitchFamily="18" charset="0"/>
              </a:rPr>
              <a:t> hakkında düşünceleri daha olumsuzdur.</a:t>
            </a: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22</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762000" y="304800"/>
            <a:ext cx="7620000" cy="707886"/>
          </a:xfrm>
          <a:prstGeom prst="rect">
            <a:avLst/>
          </a:prstGeom>
          <a:noFill/>
        </p:spPr>
        <p:txBody>
          <a:bodyPr wrap="square" rtlCol="0">
            <a:spAutoFit/>
          </a:bodyPr>
          <a:lstStyle/>
          <a:p>
            <a:r>
              <a:rPr lang="tr-TR" sz="4000" spc="-340" dirty="0" smtClean="0">
                <a:solidFill>
                  <a:srgbClr val="FFC000"/>
                </a:solidFill>
                <a:latin typeface="Cambria" pitchFamily="18" charset="0"/>
                <a:cs typeface="Times New Roman" pitchFamily="18" charset="0"/>
              </a:rPr>
              <a:t>Değerlendirme  ve  Öneriler</a:t>
            </a:r>
            <a:endParaRPr lang="en-US" sz="4000" spc="-340" dirty="0">
              <a:solidFill>
                <a:srgbClr val="FFC000"/>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381000" y="1524000"/>
            <a:ext cx="40767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Özellikle annelerin internet kullanımı hakkındaki </a:t>
            </a:r>
            <a:r>
              <a:rPr lang="tr-TR" sz="2000" kern="0" dirty="0" err="1" smtClean="0">
                <a:solidFill>
                  <a:schemeClr val="bg1"/>
                </a:solidFill>
                <a:latin typeface="Cambria" pitchFamily="18" charset="0"/>
                <a:cs typeface="Times New Roman" pitchFamily="18" charset="0"/>
              </a:rPr>
              <a:t>farkındalıkları</a:t>
            </a:r>
            <a:r>
              <a:rPr lang="tr-TR" sz="2000" kern="0" dirty="0" smtClean="0">
                <a:solidFill>
                  <a:schemeClr val="bg1"/>
                </a:solidFill>
                <a:latin typeface="Cambria" pitchFamily="18" charset="0"/>
                <a:cs typeface="Times New Roman" pitchFamily="18" charset="0"/>
              </a:rPr>
              <a:t> arttırılmalıdır.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Hem ebeveynlerin hem de çocukların sorunlar ve alınacak önlemler hakkında bilgileri yetersizdir. Anne-baba eğitimi ve çocuklara okulda verilecek eğitimlere önem verilmelidir.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 tehlikelere daha açık durumdadır. Bu konuda yasal tedbirler alınmalıdır.</a:t>
            </a:r>
          </a:p>
          <a:p>
            <a:pPr marL="469900" lvl="0" indent="-469900" eaLnBrk="0" fontAlgn="base" hangingPunct="0">
              <a:spcBef>
                <a:spcPct val="20000"/>
              </a:spcBef>
              <a:spcAft>
                <a:spcPct val="0"/>
              </a:spcAft>
              <a:buClr>
                <a:srgbClr val="CC0000"/>
              </a:buClr>
              <a:buFont typeface="Wingdings" pitchFamily="2" charset="2"/>
              <a:buChar char="o"/>
            </a:pPr>
            <a:endParaRPr lang="tr-TR" sz="2000" kern="0" dirty="0" smtClean="0">
              <a:solidFill>
                <a:schemeClr val="bg1"/>
              </a:solidFill>
              <a:latin typeface="Cambria" pitchFamily="18" charset="0"/>
            </a:endParaRPr>
          </a:p>
          <a:p>
            <a:pPr marL="469900" indent="-469900" eaLnBrk="0" fontAlgn="base" hangingPunct="0">
              <a:spcBef>
                <a:spcPct val="20000"/>
              </a:spcBef>
              <a:spcAft>
                <a:spcPct val="0"/>
              </a:spcAft>
              <a:buClr>
                <a:srgbClr val="CC0000"/>
              </a:buClr>
            </a:pPr>
            <a:endParaRPr lang="tr-TR" sz="2000" kern="0" dirty="0" smtClean="0">
              <a:solidFill>
                <a:schemeClr val="bg1"/>
              </a:solidFill>
              <a:latin typeface="Cambria" pitchFamily="18" charset="0"/>
              <a:cs typeface="Times New Roman" pitchFamily="18" charset="0"/>
            </a:endParaRPr>
          </a:p>
          <a:p>
            <a:pPr marL="469900" marR="0" lvl="0" indent="-469900" algn="l" defTabSz="914400" rtl="0" eaLnBrk="0" fontAlgn="base" latinLnBrk="0" hangingPunct="0">
              <a:lnSpc>
                <a:spcPct val="100000"/>
              </a:lnSpc>
              <a:spcBef>
                <a:spcPct val="20000"/>
              </a:spcBef>
              <a:spcAft>
                <a:spcPct val="0"/>
              </a:spcAft>
              <a:buClr>
                <a:srgbClr val="CC0000"/>
              </a:buClr>
              <a:buSzTx/>
              <a:buFont typeface="Wingdings" pitchFamily="2" charset="2"/>
              <a:buChar char="o"/>
              <a:tabLst/>
              <a:defRPr/>
            </a:pP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501660" y="1484144"/>
            <a:ext cx="4572000" cy="4401205"/>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 interneti etkin kullanmakta ve daha çok evden bağlanmaktadırlar.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İnternete bağlanma anne-baba kontrolünde olmalıdır.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Evde bilgisayar ortak kullanım alanında olmalıdır. </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Çocukların internetten kurduğu iletişim takip edilmelidir. İlgili programlar kullanılmalıdır.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Güvenlik ve etik konusunda siteler hazırlanmalıdır.</a:t>
            </a:r>
          </a:p>
          <a:p>
            <a:pPr marL="469900" lvl="0" indent="-469900" eaLnBrk="0" fontAlgn="base" hangingPunct="0">
              <a:spcBef>
                <a:spcPct val="20000"/>
              </a:spcBef>
              <a:spcAft>
                <a:spcPct val="0"/>
              </a:spcAft>
              <a:buClr>
                <a:srgbClr val="CC0000"/>
              </a:buClr>
            </a:pPr>
            <a:endParaRPr lang="tr-TR" sz="2000" kern="0" dirty="0" smtClean="0">
              <a:solidFill>
                <a:schemeClr val="bg1"/>
              </a:solidFill>
              <a:latin typeface="Cambria" pitchFamily="18" charset="0"/>
              <a:cs typeface="Times New Roman" pitchFamily="18" charset="0"/>
            </a:endParaRP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23</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762000" y="304800"/>
            <a:ext cx="7620000" cy="707886"/>
          </a:xfrm>
          <a:prstGeom prst="rect">
            <a:avLst/>
          </a:prstGeom>
          <a:noFill/>
        </p:spPr>
        <p:txBody>
          <a:bodyPr wrap="square" rtlCol="0">
            <a:spAutoFit/>
          </a:bodyPr>
          <a:lstStyle/>
          <a:p>
            <a:r>
              <a:rPr lang="tr-TR" sz="4000" spc="-340" dirty="0" smtClean="0">
                <a:solidFill>
                  <a:srgbClr val="FFC000"/>
                </a:solidFill>
                <a:latin typeface="Cambria" pitchFamily="18" charset="0"/>
                <a:cs typeface="Times New Roman" pitchFamily="18" charset="0"/>
              </a:rPr>
              <a:t>Değerlendirme  ve  Öneriler  2</a:t>
            </a:r>
            <a:endParaRPr lang="en-US" sz="4000" spc="-340" dirty="0">
              <a:solidFill>
                <a:srgbClr val="FFC000"/>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381000" y="1524000"/>
            <a:ext cx="40767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İnternette Türkçenin düzgün kullanılmasını sağlayan mekanizmalar kurulmalıdır.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Lisanslı yazılım kullanılması ve lisans bedellerinin düşürülmesi için rekabet ortamının sağlanması gerekmektedir.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Teknoloji ile daha çok çalışmak yerine kısa süreli ve verimli kullanımı araştırılması ve toplumun yaşam tarzı ile internet uyumlaştırılmalıdır</a:t>
            </a:r>
            <a:endParaRPr lang="tr-TR" sz="2000" kern="0" dirty="0" smtClean="0">
              <a:solidFill>
                <a:schemeClr val="bg1"/>
              </a:solidFill>
              <a:latin typeface="Cambria" pitchFamily="18" charset="0"/>
            </a:endParaRPr>
          </a:p>
          <a:p>
            <a:pPr marL="469900" indent="-469900" eaLnBrk="0" fontAlgn="base" hangingPunct="0">
              <a:spcBef>
                <a:spcPct val="20000"/>
              </a:spcBef>
              <a:spcAft>
                <a:spcPct val="0"/>
              </a:spcAft>
              <a:buClr>
                <a:srgbClr val="CC0000"/>
              </a:buClr>
            </a:pPr>
            <a:endParaRPr lang="tr-TR" sz="2000" kern="0" dirty="0" smtClean="0">
              <a:solidFill>
                <a:schemeClr val="bg1"/>
              </a:solidFill>
              <a:latin typeface="Cambria" pitchFamily="18" charset="0"/>
              <a:cs typeface="Times New Roman" pitchFamily="18" charset="0"/>
            </a:endParaRPr>
          </a:p>
          <a:p>
            <a:pPr marL="469900" marR="0" lvl="0" indent="-469900" algn="l" defTabSz="914400" rtl="0" eaLnBrk="0" fontAlgn="base" latinLnBrk="0" hangingPunct="0">
              <a:lnSpc>
                <a:spcPct val="100000"/>
              </a:lnSpc>
              <a:spcBef>
                <a:spcPct val="20000"/>
              </a:spcBef>
              <a:spcAft>
                <a:spcPct val="0"/>
              </a:spcAft>
              <a:buClr>
                <a:srgbClr val="CC0000"/>
              </a:buClr>
              <a:buSzTx/>
              <a:buFont typeface="Wingdings" pitchFamily="2" charset="2"/>
              <a:buChar char="o"/>
              <a:tabLst/>
              <a:defRPr/>
            </a:pP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375048" y="1610756"/>
            <a:ext cx="4572000" cy="3662541"/>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İşyerinde internet kullanımının aralıklarla ve daha sağlıklı bir şekilde planlaması sağlanmalıdır.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İnternet </a:t>
            </a:r>
            <a:r>
              <a:rPr lang="tr-TR" sz="2000" kern="0" dirty="0" err="1" smtClean="0">
                <a:solidFill>
                  <a:schemeClr val="bg1"/>
                </a:solidFill>
                <a:latin typeface="Cambria" pitchFamily="18" charset="0"/>
                <a:cs typeface="Times New Roman" pitchFamily="18" charset="0"/>
              </a:rPr>
              <a:t>kafelerin</a:t>
            </a:r>
            <a:r>
              <a:rPr lang="tr-TR" sz="2000" kern="0" dirty="0" smtClean="0">
                <a:solidFill>
                  <a:schemeClr val="bg1"/>
                </a:solidFill>
                <a:latin typeface="Cambria" pitchFamily="18" charset="0"/>
                <a:cs typeface="Times New Roman" pitchFamily="18" charset="0"/>
              </a:rPr>
              <a:t> birer eğitim, kültürel etkinlik ve diyalog merkezi olmasını sağlamak için projeler geliştirilmelidir.</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chemeClr val="bg1"/>
                </a:solidFill>
                <a:latin typeface="Cambria" pitchFamily="18" charset="0"/>
                <a:cs typeface="Times New Roman" pitchFamily="18" charset="0"/>
              </a:rPr>
              <a:t>Teknoloji alanındaki gelişmelerle ilgili kısa ve uzun vadeli programlar geliştirilmelidir.</a:t>
            </a:r>
          </a:p>
          <a:p>
            <a:pPr marL="469900" lvl="0" indent="-469900" eaLnBrk="0" fontAlgn="base" hangingPunct="0">
              <a:spcBef>
                <a:spcPct val="20000"/>
              </a:spcBef>
              <a:spcAft>
                <a:spcPct val="0"/>
              </a:spcAft>
              <a:buClr>
                <a:srgbClr val="CC0000"/>
              </a:buClr>
            </a:pPr>
            <a:endParaRPr lang="tr-TR" sz="2000" kern="0" dirty="0" smtClean="0">
              <a:solidFill>
                <a:schemeClr val="bg1"/>
              </a:solidFill>
              <a:latin typeface="Cambria" pitchFamily="18" charset="0"/>
              <a:cs typeface="Times New Roman" pitchFamily="18" charset="0"/>
            </a:endParaRPr>
          </a:p>
        </p:txBody>
      </p:sp>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762000" y="1066800"/>
            <a:ext cx="7772400" cy="2585323"/>
          </a:xfrm>
          <a:prstGeom prst="rect">
            <a:avLst/>
          </a:prstGeom>
          <a:noFill/>
        </p:spPr>
        <p:txBody>
          <a:bodyPr wrap="square" rtlCol="0">
            <a:spAutoFit/>
          </a:bodyPr>
          <a:lstStyle/>
          <a:p>
            <a:pPr algn="r"/>
            <a:r>
              <a:rPr lang="tr-TR" sz="5400" b="1" spc="-500" dirty="0" smtClean="0">
                <a:gradFill>
                  <a:gsLst>
                    <a:gs pos="0">
                      <a:srgbClr val="FF0000"/>
                    </a:gs>
                    <a:gs pos="100000">
                      <a:srgbClr val="9E0000"/>
                    </a:gs>
                  </a:gsLst>
                  <a:lin ang="5400000" scaled="0"/>
                </a:gradFill>
                <a:latin typeface="Cambria" pitchFamily="18" charset="0"/>
                <a:cs typeface="Arial" pitchFamily="34" charset="0"/>
              </a:rPr>
              <a:t>Türkiye’ de  Aile  Yapısı</a:t>
            </a:r>
          </a:p>
          <a:p>
            <a:pPr algn="r"/>
            <a:r>
              <a:rPr lang="tr-TR" sz="5400" b="1" spc="-500" dirty="0" smtClean="0">
                <a:gradFill>
                  <a:gsLst>
                    <a:gs pos="0">
                      <a:srgbClr val="FF0000"/>
                    </a:gs>
                    <a:gs pos="100000">
                      <a:srgbClr val="9E0000"/>
                    </a:gs>
                  </a:gsLst>
                  <a:lin ang="5400000" scaled="0"/>
                </a:gradFill>
                <a:latin typeface="Cambria" pitchFamily="18" charset="0"/>
                <a:cs typeface="Arial" pitchFamily="34" charset="0"/>
              </a:rPr>
              <a:t>Araştırması’nda  Ailenin İnternet  Kullanımı </a:t>
            </a:r>
            <a:endParaRPr lang="en-US" sz="5400" b="1" spc="-350" dirty="0">
              <a:latin typeface="Cambria" pitchFamily="18" charset="0"/>
              <a:cs typeface="Arial" pitchFamily="34" charset="0"/>
            </a:endParaRPr>
          </a:p>
        </p:txBody>
      </p:sp>
      <p:sp>
        <p:nvSpPr>
          <p:cNvPr id="8" name="TextBox 7"/>
          <p:cNvSpPr txBox="1"/>
          <p:nvPr/>
        </p:nvSpPr>
        <p:spPr>
          <a:xfrm>
            <a:off x="955965" y="3886200"/>
            <a:ext cx="7467600" cy="1200329"/>
          </a:xfrm>
          <a:prstGeom prst="rect">
            <a:avLst/>
          </a:prstGeom>
          <a:noFill/>
        </p:spPr>
        <p:txBody>
          <a:bodyPr wrap="square" rtlCol="0">
            <a:spAutoFit/>
          </a:bodyPr>
          <a:lstStyle/>
          <a:p>
            <a:pPr algn="r"/>
            <a:r>
              <a:rPr lang="tr-TR" sz="7200" spc="-350" dirty="0" smtClean="0">
                <a:gradFill>
                  <a:gsLst>
                    <a:gs pos="0">
                      <a:schemeClr val="bg1"/>
                    </a:gs>
                    <a:gs pos="100000">
                      <a:schemeClr val="bg1">
                        <a:lumMod val="65000"/>
                      </a:schemeClr>
                    </a:gs>
                  </a:gsLst>
                  <a:lin ang="5400000" scaled="0"/>
                </a:gradFill>
                <a:latin typeface="Cambria" pitchFamily="18" charset="0"/>
              </a:rPr>
              <a:t>2011</a:t>
            </a:r>
            <a:endParaRPr lang="en-US" sz="7200" spc="-500" dirty="0">
              <a:gradFill>
                <a:gsLst>
                  <a:gs pos="0">
                    <a:srgbClr val="FF0000"/>
                  </a:gs>
                  <a:gs pos="100000">
                    <a:srgbClr val="9E0000"/>
                  </a:gs>
                </a:gsLst>
                <a:lin ang="5400000" scaled="0"/>
              </a:gradFill>
              <a:latin typeface="Cambria"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2" name="Picture 2" descr="C:\Users\A A\Desktop\yeni logo.png"/>
          <p:cNvPicPr>
            <a:picLocks noChangeAspect="1" noChangeArrowheads="1"/>
          </p:cNvPicPr>
          <p:nvPr/>
        </p:nvPicPr>
        <p:blipFill>
          <a:blip r:embed="rId4" cstate="print"/>
          <a:srcRect/>
          <a:stretch>
            <a:fillRect/>
          </a:stretch>
        </p:blipFill>
        <p:spPr bwMode="auto">
          <a:xfrm>
            <a:off x="56272" y="6173637"/>
            <a:ext cx="670275" cy="628091"/>
          </a:xfrm>
          <a:prstGeom prst="rect">
            <a:avLst/>
          </a:prstGeom>
          <a:ln>
            <a:noFill/>
          </a:ln>
          <a:effectLst>
            <a:softEdge rad="112500"/>
          </a:effectLst>
        </p:spPr>
      </p:pic>
      <p:sp>
        <p:nvSpPr>
          <p:cNvPr id="16"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290284305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decel="100000"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1000" fill="hold"/>
                                        <p:tgtEl>
                                          <p:spTgt spid="8"/>
                                        </p:tgtEl>
                                        <p:attrNameLst>
                                          <p:attrName>ppt_x</p:attrName>
                                        </p:attrNameLst>
                                      </p:cBhvr>
                                      <p:tavLst>
                                        <p:tav tm="0">
                                          <p:val>
                                            <p:strVal val="0-#ppt_w/2"/>
                                          </p:val>
                                        </p:tav>
                                        <p:tav tm="100000">
                                          <p:val>
                                            <p:strVal val="#ppt_x"/>
                                          </p:val>
                                        </p:tav>
                                      </p:tavLst>
                                    </p:anim>
                                    <p:anim calcmode="lin" valueType="num">
                                      <p:cBhvr additive="base">
                                        <p:cTn id="13"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a:xfrm>
            <a:off x="8610600" y="0"/>
            <a:ext cx="533400" cy="685800"/>
          </a:xfrm>
        </p:spPr>
        <p:txBody>
          <a:bodyPr vert="horz" lIns="91440" tIns="45720" rIns="91440" bIns="45720" rtlCol="0" anchor="ctr"/>
          <a:lstStyle/>
          <a:p>
            <a:pPr algn="ctr">
              <a:defRPr/>
            </a:pPr>
            <a:fld id="{077E4A6D-8F56-4698-9311-B60FD3A1C8B6}" type="slidenum">
              <a:rPr lang="en-US" sz="3000" smtClean="0">
                <a:gradFill>
                  <a:gsLst>
                    <a:gs pos="0">
                      <a:schemeClr val="bg1"/>
                    </a:gs>
                    <a:gs pos="100000">
                      <a:schemeClr val="bg1">
                        <a:lumMod val="85000"/>
                      </a:schemeClr>
                    </a:gs>
                  </a:gsLst>
                  <a:lin ang="5400000" scaled="0"/>
                </a:gradFill>
                <a:latin typeface="Bebas" pitchFamily="2" charset="0"/>
              </a:rPr>
              <a:pPr algn="ctr">
                <a:defRPr/>
              </a:pPr>
              <a:t>25</a:t>
            </a:fld>
            <a:endParaRPr lang="en-US" sz="3000" dirty="0" smtClean="0">
              <a:gradFill>
                <a:gsLst>
                  <a:gs pos="0">
                    <a:schemeClr val="bg1"/>
                  </a:gs>
                  <a:gs pos="100000">
                    <a:schemeClr val="bg1">
                      <a:lumMod val="85000"/>
                    </a:schemeClr>
                  </a:gs>
                </a:gsLst>
                <a:lin ang="5400000" scaled="0"/>
              </a:gradFill>
              <a:latin typeface="Bebas" pitchFamily="2" charset="0"/>
            </a:endParaRPr>
          </a:p>
        </p:txBody>
      </p:sp>
      <p:sp>
        <p:nvSpPr>
          <p:cNvPr id="11268" name="Rectangle 2"/>
          <p:cNvSpPr>
            <a:spLocks noGrp="1" noChangeArrowheads="1"/>
          </p:cNvSpPr>
          <p:nvPr>
            <p:ph type="body" idx="1"/>
          </p:nvPr>
        </p:nvSpPr>
        <p:spPr>
          <a:xfrm>
            <a:off x="762000" y="1752600"/>
            <a:ext cx="7842250" cy="3981450"/>
          </a:xfrm>
        </p:spPr>
        <p:txBody>
          <a:bodyPr>
            <a:normAutofit/>
          </a:bodyPr>
          <a:lstStyle/>
          <a:p>
            <a:pPr>
              <a:lnSpc>
                <a:spcPct val="80000"/>
              </a:lnSpc>
              <a:buFont typeface="Wingdings" pitchFamily="2" charset="2"/>
              <a:buNone/>
            </a:pPr>
            <a:r>
              <a:rPr lang="tr-TR" sz="2000" b="1" dirty="0" smtClean="0">
                <a:solidFill>
                  <a:schemeClr val="bg1"/>
                </a:solidFill>
                <a:latin typeface="Cambria" pitchFamily="18" charset="0"/>
              </a:rPr>
              <a:t>Çok aşamalı, olasılıklı, küme örneklemi</a:t>
            </a:r>
          </a:p>
          <a:p>
            <a:pPr>
              <a:lnSpc>
                <a:spcPct val="80000"/>
              </a:lnSpc>
              <a:buFont typeface="Wingdings" pitchFamily="2" charset="2"/>
              <a:buNone/>
            </a:pPr>
            <a:endParaRPr lang="tr-TR" sz="2000" b="1" dirty="0" smtClean="0">
              <a:solidFill>
                <a:schemeClr val="bg1"/>
              </a:solidFill>
              <a:latin typeface="Cambria" pitchFamily="18" charset="0"/>
            </a:endParaRPr>
          </a:p>
          <a:p>
            <a:pPr>
              <a:lnSpc>
                <a:spcPct val="80000"/>
              </a:lnSpc>
              <a:buFont typeface="Wingdings" pitchFamily="2" charset="2"/>
              <a:buNone/>
            </a:pPr>
            <a:r>
              <a:rPr lang="tr-TR" sz="2000" b="1" dirty="0" smtClean="0">
                <a:solidFill>
                  <a:schemeClr val="bg1"/>
                </a:solidFill>
                <a:latin typeface="Cambria" pitchFamily="18" charset="0"/>
              </a:rPr>
              <a:t>Örneklem, kır, kent ve bölge </a:t>
            </a:r>
            <a:endParaRPr lang="tr-TR" sz="2000" b="1" dirty="0" smtClean="0">
              <a:solidFill>
                <a:schemeClr val="bg1"/>
              </a:solidFill>
              <a:latin typeface="Cambria" pitchFamily="18" charset="0"/>
            </a:endParaRPr>
          </a:p>
          <a:p>
            <a:pPr>
              <a:lnSpc>
                <a:spcPct val="80000"/>
              </a:lnSpc>
              <a:buFont typeface="Wingdings" pitchFamily="2" charset="2"/>
              <a:buNone/>
            </a:pPr>
            <a:r>
              <a:rPr lang="tr-TR" sz="2000" b="1" i="1" dirty="0" smtClean="0">
                <a:solidFill>
                  <a:schemeClr val="bg1"/>
                </a:solidFill>
                <a:latin typeface="Cambria" pitchFamily="18" charset="0"/>
              </a:rPr>
              <a:t>(İBBS 1 </a:t>
            </a:r>
            <a:r>
              <a:rPr lang="tr-TR" sz="2000" b="1" i="1" dirty="0" smtClean="0">
                <a:solidFill>
                  <a:schemeClr val="bg1"/>
                </a:solidFill>
                <a:latin typeface="Cambria" pitchFamily="18" charset="0"/>
              </a:rPr>
              <a:t>kapsamında 12 </a:t>
            </a:r>
            <a:r>
              <a:rPr lang="tr-TR" sz="2000" b="1" i="1" dirty="0" smtClean="0">
                <a:solidFill>
                  <a:schemeClr val="bg1"/>
                </a:solidFill>
                <a:latin typeface="Cambria" pitchFamily="18" charset="0"/>
              </a:rPr>
              <a:t>bölge, 81 ilden)   </a:t>
            </a:r>
            <a:endParaRPr lang="tr-TR" sz="2000" b="1" i="1" dirty="0" smtClean="0">
              <a:solidFill>
                <a:schemeClr val="bg1"/>
              </a:solidFill>
              <a:latin typeface="Cambria" pitchFamily="18" charset="0"/>
            </a:endParaRPr>
          </a:p>
          <a:p>
            <a:pPr>
              <a:lnSpc>
                <a:spcPct val="80000"/>
              </a:lnSpc>
              <a:buFont typeface="Wingdings" pitchFamily="2" charset="2"/>
              <a:buNone/>
            </a:pPr>
            <a:r>
              <a:rPr lang="tr-TR" sz="2000" b="1" dirty="0" smtClean="0">
                <a:solidFill>
                  <a:schemeClr val="bg1"/>
                </a:solidFill>
                <a:latin typeface="Cambria" pitchFamily="18" charset="0"/>
              </a:rPr>
              <a:t>üç büyük il düzeyinde tahmin verecek şekilde tasarlanmıştır.</a:t>
            </a:r>
          </a:p>
          <a:p>
            <a:pPr>
              <a:lnSpc>
                <a:spcPct val="80000"/>
              </a:lnSpc>
              <a:buFont typeface="Wingdings" pitchFamily="2" charset="2"/>
              <a:buNone/>
            </a:pPr>
            <a:endParaRPr lang="tr-TR" sz="2000" b="1" dirty="0" smtClean="0">
              <a:solidFill>
                <a:schemeClr val="bg1"/>
              </a:solidFill>
              <a:latin typeface="Cambria" pitchFamily="18" charset="0"/>
            </a:endParaRPr>
          </a:p>
          <a:p>
            <a:pPr>
              <a:lnSpc>
                <a:spcPct val="80000"/>
              </a:lnSpc>
              <a:buFont typeface="Wingdings" pitchFamily="2" charset="2"/>
              <a:buNone/>
            </a:pPr>
            <a:r>
              <a:rPr lang="tr-TR" sz="2000" b="1" dirty="0" smtClean="0">
                <a:solidFill>
                  <a:schemeClr val="bg1"/>
                </a:solidFill>
                <a:latin typeface="Cambria" pitchFamily="18" charset="0"/>
              </a:rPr>
              <a:t>Türkiye genelinde 12.056 geçerli hane anketi yapılmıştır.</a:t>
            </a:r>
          </a:p>
          <a:p>
            <a:pPr>
              <a:lnSpc>
                <a:spcPct val="80000"/>
              </a:lnSpc>
              <a:buFont typeface="Wingdings" pitchFamily="2" charset="2"/>
              <a:buNone/>
            </a:pPr>
            <a:r>
              <a:rPr lang="tr-TR" sz="2000" b="1" i="1" dirty="0" smtClean="0">
                <a:solidFill>
                  <a:schemeClr val="bg1"/>
                </a:solidFill>
                <a:latin typeface="Cambria" pitchFamily="18" charset="0"/>
              </a:rPr>
              <a:t>(İkame uygulanmamış  16 500 adres seçilmiş </a:t>
            </a:r>
          </a:p>
          <a:p>
            <a:pPr>
              <a:lnSpc>
                <a:spcPct val="80000"/>
              </a:lnSpc>
              <a:buFont typeface="Wingdings" pitchFamily="2" charset="2"/>
              <a:buNone/>
            </a:pPr>
            <a:r>
              <a:rPr lang="tr-TR" sz="2000" b="1" dirty="0" smtClean="0">
                <a:solidFill>
                  <a:schemeClr val="bg1"/>
                </a:solidFill>
                <a:latin typeface="Cambria" pitchFamily="18" charset="0"/>
              </a:rPr>
              <a:t>12. 056 hanede anket uygulaması olmuştur.)</a:t>
            </a:r>
          </a:p>
          <a:p>
            <a:pPr>
              <a:lnSpc>
                <a:spcPct val="80000"/>
              </a:lnSpc>
              <a:buFont typeface="Wingdings" pitchFamily="2" charset="2"/>
              <a:buNone/>
            </a:pPr>
            <a:endParaRPr lang="tr-TR" sz="2000" b="1" dirty="0" smtClean="0">
              <a:solidFill>
                <a:schemeClr val="bg1"/>
              </a:solidFill>
              <a:latin typeface="Cambria" pitchFamily="18" charset="0"/>
            </a:endParaRPr>
          </a:p>
          <a:p>
            <a:pPr>
              <a:lnSpc>
                <a:spcPct val="80000"/>
              </a:lnSpc>
              <a:buFont typeface="Wingdings" pitchFamily="2" charset="2"/>
              <a:buNone/>
            </a:pPr>
            <a:r>
              <a:rPr lang="tr-TR" sz="2000" b="1" dirty="0" smtClean="0">
                <a:solidFill>
                  <a:schemeClr val="bg1"/>
                </a:solidFill>
                <a:latin typeface="Cambria" pitchFamily="18" charset="0"/>
              </a:rPr>
              <a:t>Bu hanelerde 18 yaş üstü 23.379 kişi ile görüşülmüş, </a:t>
            </a:r>
          </a:p>
          <a:p>
            <a:pPr>
              <a:lnSpc>
                <a:spcPct val="80000"/>
              </a:lnSpc>
              <a:buFont typeface="Wingdings" pitchFamily="2" charset="2"/>
              <a:buNone/>
            </a:pPr>
            <a:r>
              <a:rPr lang="tr-TR" sz="2000" b="1" dirty="0" smtClean="0">
                <a:solidFill>
                  <a:schemeClr val="bg1"/>
                </a:solidFill>
                <a:latin typeface="Cambria" pitchFamily="18" charset="0"/>
              </a:rPr>
              <a:t>39.438 bireyin bilgisi toplanmıştır.</a:t>
            </a:r>
          </a:p>
          <a:p>
            <a:pPr>
              <a:lnSpc>
                <a:spcPct val="80000"/>
              </a:lnSpc>
              <a:buFont typeface="Wingdings" pitchFamily="2" charset="2"/>
              <a:buNone/>
            </a:pPr>
            <a:endParaRPr lang="tr-TR" sz="2000" b="1" dirty="0" smtClean="0">
              <a:solidFill>
                <a:schemeClr val="bg1"/>
              </a:solidFill>
              <a:latin typeface="Cambria" pitchFamily="18" charset="0"/>
            </a:endParaRPr>
          </a:p>
          <a:p>
            <a:pPr>
              <a:lnSpc>
                <a:spcPct val="80000"/>
              </a:lnSpc>
              <a:buFont typeface="Wingdings" pitchFamily="2" charset="2"/>
              <a:buNone/>
            </a:pPr>
            <a:endParaRPr lang="tr-TR" sz="2000" b="1" dirty="0" smtClean="0">
              <a:solidFill>
                <a:schemeClr val="bg1"/>
              </a:solidFill>
              <a:latin typeface="Cambria" pitchFamily="18" charset="0"/>
            </a:endParaRPr>
          </a:p>
          <a:p>
            <a:pPr>
              <a:lnSpc>
                <a:spcPct val="80000"/>
              </a:lnSpc>
              <a:buFont typeface="Wingdings" pitchFamily="2" charset="2"/>
              <a:buNone/>
            </a:pPr>
            <a:endParaRPr lang="tr-TR" sz="2000" dirty="0" smtClean="0">
              <a:solidFill>
                <a:schemeClr val="bg1"/>
              </a:solidFill>
              <a:latin typeface="Cambria" pitchFamily="18" charset="0"/>
            </a:endParaRPr>
          </a:p>
        </p:txBody>
      </p:sp>
      <p:sp>
        <p:nvSpPr>
          <p:cNvPr id="11269" name="Rectangle 3"/>
          <p:cNvSpPr>
            <a:spLocks noChangeArrowheads="1"/>
          </p:cNvSpPr>
          <p:nvPr/>
        </p:nvSpPr>
        <p:spPr bwMode="auto">
          <a:xfrm>
            <a:off x="685800" y="609601"/>
            <a:ext cx="7162800" cy="707886"/>
          </a:xfrm>
          <a:prstGeom prst="rect">
            <a:avLst/>
          </a:prstGeom>
          <a:noFill/>
          <a:ln w="9525" algn="ctr">
            <a:noFill/>
            <a:miter lim="800000"/>
            <a:headEnd/>
            <a:tailEnd/>
          </a:ln>
        </p:spPr>
        <p:txBody>
          <a:bodyPr wrap="square">
            <a:spAutoFit/>
          </a:bodyPr>
          <a:lstStyle/>
          <a:p>
            <a:r>
              <a:rPr lang="tr-TR" sz="4000" spc="-340" dirty="0" smtClean="0">
                <a:solidFill>
                  <a:srgbClr val="00BAFF"/>
                </a:solidFill>
                <a:latin typeface="Cambria" pitchFamily="18" charset="0"/>
                <a:cs typeface="Times New Roman" pitchFamily="18" charset="0"/>
              </a:rPr>
              <a:t>Örneklem Türü ve Büyüklüğü</a:t>
            </a:r>
          </a:p>
        </p:txBody>
      </p:sp>
      <p:sp>
        <p:nvSpPr>
          <p:cNvPr id="6"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7" name="Picture 2" descr="C:\Users\A A\Desktop\yeni logo.png"/>
          <p:cNvPicPr>
            <a:picLocks noChangeAspect="1" noChangeArrowheads="1"/>
          </p:cNvPicPr>
          <p:nvPr/>
        </p:nvPicPr>
        <p:blipFill>
          <a:blip r:embed="rId2" cstate="print"/>
          <a:srcRect/>
          <a:stretch>
            <a:fillRect/>
          </a:stretch>
        </p:blipFill>
        <p:spPr bwMode="auto">
          <a:xfrm>
            <a:off x="56272" y="6173637"/>
            <a:ext cx="670275" cy="628091"/>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26</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5" name="TextBox 7"/>
          <p:cNvSpPr txBox="1"/>
          <p:nvPr/>
        </p:nvSpPr>
        <p:spPr>
          <a:xfrm>
            <a:off x="609600" y="228600"/>
            <a:ext cx="6477000" cy="707886"/>
          </a:xfrm>
          <a:prstGeom prst="rect">
            <a:avLst/>
          </a:prstGeom>
          <a:noFill/>
        </p:spPr>
        <p:txBody>
          <a:bodyPr wrap="square" rtlCol="0">
            <a:spAutoFit/>
          </a:bodyPr>
          <a:lstStyle/>
          <a:p>
            <a:r>
              <a:rPr lang="tr-TR" sz="4000" spc="-340" dirty="0" smtClean="0">
                <a:solidFill>
                  <a:srgbClr val="00BAFF"/>
                </a:solidFill>
                <a:latin typeface="Cambria" pitchFamily="18" charset="0"/>
                <a:cs typeface="Times New Roman" pitchFamily="18" charset="0"/>
              </a:rPr>
              <a:t>İnternet   Bağlantısı  Olan  Haneler</a:t>
            </a:r>
            <a:endParaRPr lang="en-US" sz="4000" spc="-340" dirty="0">
              <a:solidFill>
                <a:srgbClr val="00BAFF"/>
              </a:solidFill>
              <a:latin typeface="Cambria" pitchFamily="18" charset="0"/>
              <a:cs typeface="Times New Roman" pitchFamily="18" charset="0"/>
            </a:endParaRPr>
          </a:p>
        </p:txBody>
      </p:sp>
      <p:graphicFrame>
        <p:nvGraphicFramePr>
          <p:cNvPr id="16" name="15 Tablo"/>
          <p:cNvGraphicFramePr>
            <a:graphicFrameLocks noGrp="1"/>
          </p:cNvGraphicFramePr>
          <p:nvPr/>
        </p:nvGraphicFramePr>
        <p:xfrm>
          <a:off x="533400" y="1196752"/>
          <a:ext cx="8077199" cy="3527648"/>
        </p:xfrm>
        <a:graphic>
          <a:graphicData uri="http://schemas.openxmlformats.org/drawingml/2006/table">
            <a:tbl>
              <a:tblPr firstRow="1" bandRow="1">
                <a:tableStyleId>{5C22544A-7EE6-4342-B048-85BDC9FD1C3A}</a:tableStyleId>
              </a:tblPr>
              <a:tblGrid>
                <a:gridCol w="1240956"/>
                <a:gridCol w="2615175"/>
                <a:gridCol w="2615175"/>
                <a:gridCol w="1605893"/>
              </a:tblGrid>
              <a:tr h="453935">
                <a:tc>
                  <a:txBody>
                    <a:bodyPr/>
                    <a:lstStyle/>
                    <a:p>
                      <a:pPr algn="ctr" rtl="0" fontAlgn="ctr"/>
                      <a:r>
                        <a:rPr lang="tr-TR" sz="1800" u="none" strike="noStrike" dirty="0"/>
                        <a:t>  </a:t>
                      </a:r>
                      <a:endParaRPr lang="tr-TR" sz="1800" b="1" i="0" u="none" strike="noStrike" dirty="0">
                        <a:solidFill>
                          <a:srgbClr val="FFFFFF"/>
                        </a:solidFill>
                        <a:latin typeface="Cambria" pitchFamily="18" charset="0"/>
                      </a:endParaRPr>
                    </a:p>
                  </a:txBody>
                  <a:tcPr marL="9525" marR="9525" marT="9525" marB="0" anchor="ctr"/>
                </a:tc>
                <a:tc>
                  <a:txBody>
                    <a:bodyPr/>
                    <a:lstStyle/>
                    <a:p>
                      <a:pPr algn="ctr" rtl="0" fontAlgn="ctr"/>
                      <a:r>
                        <a:rPr lang="tr-TR" sz="1800" u="none" strike="noStrike" dirty="0"/>
                        <a:t>Evet </a:t>
                      </a:r>
                      <a:r>
                        <a:rPr lang="tr-TR" sz="1800" u="none" strike="noStrike" dirty="0" smtClean="0"/>
                        <a:t> (%)</a:t>
                      </a:r>
                      <a:endParaRPr lang="tr-TR" sz="1800" b="1" i="0" u="none" strike="noStrike" dirty="0">
                        <a:solidFill>
                          <a:srgbClr val="FFFFFF"/>
                        </a:solidFill>
                        <a:latin typeface="Cambria" pitchFamily="18" charset="0"/>
                      </a:endParaRPr>
                    </a:p>
                  </a:txBody>
                  <a:tcPr marL="9525" marR="9525" marT="9525" marB="0" anchor="ctr"/>
                </a:tc>
                <a:tc>
                  <a:txBody>
                    <a:bodyPr/>
                    <a:lstStyle/>
                    <a:p>
                      <a:pPr algn="ctr" rtl="0" fontAlgn="ctr"/>
                      <a:r>
                        <a:rPr lang="tr-TR" sz="1800" u="none" strike="noStrike" dirty="0"/>
                        <a:t>Hayır </a:t>
                      </a:r>
                      <a:r>
                        <a:rPr lang="tr-TR" sz="1800" u="none" strike="noStrike" dirty="0" smtClean="0"/>
                        <a:t> (%)</a:t>
                      </a:r>
                      <a:endParaRPr lang="tr-TR" sz="1800" b="1" i="0" u="none" strike="noStrike" dirty="0">
                        <a:solidFill>
                          <a:srgbClr val="FFFFFF"/>
                        </a:solidFill>
                        <a:latin typeface="Cambria" pitchFamily="18" charset="0"/>
                      </a:endParaRPr>
                    </a:p>
                  </a:txBody>
                  <a:tcPr marL="9525" marR="9525" marT="9525" marB="0" anchor="ctr"/>
                </a:tc>
                <a:tc>
                  <a:txBody>
                    <a:bodyPr/>
                    <a:lstStyle/>
                    <a:p>
                      <a:pPr algn="ctr" rtl="0" fontAlgn="ctr"/>
                      <a:r>
                        <a:rPr lang="tr-TR" sz="1800" u="none" strike="noStrike" dirty="0"/>
                        <a:t>Toplam </a:t>
                      </a:r>
                      <a:endParaRPr lang="tr-TR" sz="1800" b="1" i="0" u="none" strike="noStrike" dirty="0">
                        <a:solidFill>
                          <a:srgbClr val="000000"/>
                        </a:solidFill>
                        <a:latin typeface="Cambria" pitchFamily="18" charset="0"/>
                      </a:endParaRPr>
                    </a:p>
                  </a:txBody>
                  <a:tcPr marL="9525" marR="9525" marT="9525" marB="0" anchor="ctr"/>
                </a:tc>
              </a:tr>
              <a:tr h="453935">
                <a:tc>
                  <a:txBody>
                    <a:bodyPr/>
                    <a:lstStyle/>
                    <a:p>
                      <a:pPr algn="ctr" rtl="0" fontAlgn="ctr"/>
                      <a:r>
                        <a:rPr lang="tr-TR" sz="1800" u="none" strike="noStrike" dirty="0"/>
                        <a:t>Türkiye </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34,2</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a:t>65,8</a:t>
                      </a:r>
                      <a:endParaRPr lang="tr-TR" sz="1800" b="1" i="0" u="none" strike="noStrike">
                        <a:solidFill>
                          <a:srgbClr val="000000"/>
                        </a:solidFill>
                        <a:latin typeface="Cambria" pitchFamily="18" charset="0"/>
                      </a:endParaRPr>
                    </a:p>
                  </a:txBody>
                  <a:tcPr marL="9525" marR="9525" marT="9525" marB="0" anchor="ctr"/>
                </a:tc>
                <a:tc>
                  <a:txBody>
                    <a:bodyPr/>
                    <a:lstStyle/>
                    <a:p>
                      <a:pPr algn="ctr" rtl="0" fontAlgn="ctr"/>
                      <a:r>
                        <a:rPr lang="tr-TR" sz="1800" u="none" strike="noStrike"/>
                        <a:t>100</a:t>
                      </a:r>
                      <a:endParaRPr lang="tr-TR" sz="1800" b="1" i="0" u="none" strike="noStrike">
                        <a:solidFill>
                          <a:srgbClr val="000000"/>
                        </a:solidFill>
                        <a:latin typeface="Cambria" pitchFamily="18" charset="0"/>
                      </a:endParaRPr>
                    </a:p>
                  </a:txBody>
                  <a:tcPr marL="9525" marR="9525" marT="9525" marB="0" anchor="ctr"/>
                </a:tc>
              </a:tr>
              <a:tr h="453935">
                <a:tc gridSpan="4">
                  <a:txBody>
                    <a:bodyPr/>
                    <a:lstStyle/>
                    <a:p>
                      <a:pPr algn="ctr" rtl="0" fontAlgn="ctr"/>
                      <a:r>
                        <a:rPr lang="tr-TR" sz="1800" b="1" u="none" strike="noStrike" dirty="0" smtClean="0"/>
                        <a:t>  YERLEŞİM </a:t>
                      </a:r>
                      <a:r>
                        <a:rPr lang="tr-TR" sz="1800" b="1" u="none" strike="noStrike" dirty="0"/>
                        <a:t>YERİ </a:t>
                      </a:r>
                      <a:endParaRPr lang="tr-TR" sz="1800" b="1" i="0" u="none" strike="noStrike" dirty="0">
                        <a:solidFill>
                          <a:srgbClr val="FF0000"/>
                        </a:solidFill>
                        <a:latin typeface="Cambria" pitchFamily="18" charset="0"/>
                      </a:endParaRPr>
                    </a:p>
                  </a:txBody>
                  <a:tcPr marL="9525" marR="9525" marT="9525" marB="0" anchor="ctr"/>
                </a:tc>
                <a:tc hMerge="1">
                  <a:txBody>
                    <a:bodyPr/>
                    <a:lstStyle/>
                    <a:p>
                      <a:endParaRPr lang="tr-TR"/>
                    </a:p>
                  </a:txBody>
                  <a:tcPr/>
                </a:tc>
                <a:tc hMerge="1">
                  <a:txBody>
                    <a:bodyPr/>
                    <a:lstStyle/>
                    <a:p>
                      <a:endParaRPr lang="tr-TR"/>
                    </a:p>
                  </a:txBody>
                  <a:tcPr/>
                </a:tc>
                <a:tc hMerge="1">
                  <a:txBody>
                    <a:bodyPr/>
                    <a:lstStyle/>
                    <a:p>
                      <a:endParaRPr lang="tr-TR"/>
                    </a:p>
                  </a:txBody>
                  <a:tcPr/>
                </a:tc>
              </a:tr>
              <a:tr h="358927">
                <a:tc>
                  <a:txBody>
                    <a:bodyPr/>
                    <a:lstStyle/>
                    <a:p>
                      <a:pPr algn="ctr" rtl="0" fontAlgn="ctr"/>
                      <a:r>
                        <a:rPr lang="tr-TR" sz="1800" u="none" strike="noStrike" dirty="0"/>
                        <a:t>Kent </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41,6</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58,4</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a:t>100</a:t>
                      </a:r>
                      <a:endParaRPr lang="tr-TR" sz="1800" b="1" i="0" u="none" strike="noStrike">
                        <a:solidFill>
                          <a:srgbClr val="000000"/>
                        </a:solidFill>
                        <a:latin typeface="Cambria" pitchFamily="18" charset="0"/>
                      </a:endParaRPr>
                    </a:p>
                  </a:txBody>
                  <a:tcPr marL="9525" marR="9525" marT="9525" marB="0" anchor="ctr"/>
                </a:tc>
              </a:tr>
              <a:tr h="358927">
                <a:tc>
                  <a:txBody>
                    <a:bodyPr/>
                    <a:lstStyle/>
                    <a:p>
                      <a:pPr algn="ctr" rtl="0" fontAlgn="ctr"/>
                      <a:r>
                        <a:rPr lang="tr-TR" sz="1800" u="none" strike="noStrike" dirty="0"/>
                        <a:t>Kır </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14,8</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85,2</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a:t>100</a:t>
                      </a:r>
                      <a:endParaRPr lang="tr-TR" sz="1800" b="1" i="0" u="none" strike="noStrike">
                        <a:solidFill>
                          <a:srgbClr val="000000"/>
                        </a:solidFill>
                        <a:latin typeface="Cambria" pitchFamily="18" charset="0"/>
                      </a:endParaRPr>
                    </a:p>
                  </a:txBody>
                  <a:tcPr marL="9525" marR="9525" marT="9525" marB="0" anchor="ctr"/>
                </a:tc>
              </a:tr>
              <a:tr h="358927">
                <a:tc gridSpan="4">
                  <a:txBody>
                    <a:bodyPr/>
                    <a:lstStyle/>
                    <a:p>
                      <a:pPr algn="ctr" rtl="0" fontAlgn="ctr"/>
                      <a:r>
                        <a:rPr lang="tr-TR" sz="1800" b="1" u="none" strike="noStrike" dirty="0" smtClean="0"/>
                        <a:t>  SOSYO-EKONOMİK STATÜ</a:t>
                      </a:r>
                      <a:endParaRPr lang="tr-TR" sz="1800" b="1" i="0" u="none" strike="noStrike" dirty="0">
                        <a:solidFill>
                          <a:srgbClr val="FF0000"/>
                        </a:solidFill>
                        <a:latin typeface="Cambria" pitchFamily="18" charset="0"/>
                      </a:endParaRPr>
                    </a:p>
                  </a:txBody>
                  <a:tcPr marL="9525" marR="9525" marT="9525" marB="0" anchor="ctr"/>
                </a:tc>
                <a:tc hMerge="1">
                  <a:txBody>
                    <a:bodyPr/>
                    <a:lstStyle/>
                    <a:p>
                      <a:pPr algn="ctr" rtl="0" fontAlgn="ctr"/>
                      <a:endParaRPr lang="tr-TR" sz="1600" b="1" i="0" u="none" strike="noStrike" dirty="0">
                        <a:solidFill>
                          <a:srgbClr val="000000"/>
                        </a:solidFill>
                        <a:latin typeface="Trebuchet MS"/>
                      </a:endParaRPr>
                    </a:p>
                  </a:txBody>
                  <a:tcPr marL="9525" marR="9525" marT="9525" marB="0" anchor="ctr"/>
                </a:tc>
                <a:tc hMerge="1">
                  <a:txBody>
                    <a:bodyPr/>
                    <a:lstStyle/>
                    <a:p>
                      <a:pPr algn="ctr" rtl="0" fontAlgn="ctr"/>
                      <a:endParaRPr lang="tr-TR" sz="1600" b="1" i="0" u="none" strike="noStrike" dirty="0">
                        <a:solidFill>
                          <a:srgbClr val="000000"/>
                        </a:solidFill>
                        <a:latin typeface="Trebuchet MS"/>
                      </a:endParaRPr>
                    </a:p>
                  </a:txBody>
                  <a:tcPr marL="9525" marR="9525" marT="9525" marB="0" anchor="ctr"/>
                </a:tc>
                <a:tc hMerge="1">
                  <a:txBody>
                    <a:bodyPr/>
                    <a:lstStyle/>
                    <a:p>
                      <a:pPr algn="ctr" rtl="0" fontAlgn="ctr"/>
                      <a:endParaRPr lang="tr-TR" sz="1600" b="1" i="0" u="none" strike="noStrike" dirty="0">
                        <a:solidFill>
                          <a:srgbClr val="000000"/>
                        </a:solidFill>
                        <a:latin typeface="Trebuchet MS"/>
                      </a:endParaRPr>
                    </a:p>
                  </a:txBody>
                  <a:tcPr marL="9525" marR="9525" marT="9525" marB="0" anchor="ctr"/>
                </a:tc>
              </a:tr>
              <a:tr h="358927">
                <a:tc>
                  <a:txBody>
                    <a:bodyPr/>
                    <a:lstStyle/>
                    <a:p>
                      <a:pPr algn="ctr" rtl="0" fontAlgn="ctr"/>
                      <a:r>
                        <a:rPr lang="tr-TR" sz="1800" u="none" strike="noStrike" dirty="0"/>
                        <a:t>Alt </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14,5</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85,5</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100</a:t>
                      </a:r>
                      <a:endParaRPr lang="tr-TR" sz="1800" b="1" i="0" u="none" strike="noStrike" dirty="0">
                        <a:solidFill>
                          <a:srgbClr val="000000"/>
                        </a:solidFill>
                        <a:latin typeface="Cambria" pitchFamily="18" charset="0"/>
                      </a:endParaRPr>
                    </a:p>
                  </a:txBody>
                  <a:tcPr marL="9525" marR="9525" marT="9525" marB="0" anchor="ctr"/>
                </a:tc>
              </a:tr>
              <a:tr h="371208">
                <a:tc>
                  <a:txBody>
                    <a:bodyPr/>
                    <a:lstStyle/>
                    <a:p>
                      <a:pPr algn="ctr" rtl="0" fontAlgn="ctr"/>
                      <a:r>
                        <a:rPr lang="tr-TR" sz="1800" u="none" strike="noStrike" dirty="0"/>
                        <a:t>Orta </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a:t>41,4</a:t>
                      </a:r>
                      <a:endParaRPr lang="tr-TR" sz="1800" b="1" i="0" u="none" strike="noStrike">
                        <a:solidFill>
                          <a:srgbClr val="000000"/>
                        </a:solidFill>
                        <a:latin typeface="Cambria" pitchFamily="18" charset="0"/>
                      </a:endParaRPr>
                    </a:p>
                  </a:txBody>
                  <a:tcPr marL="9525" marR="9525" marT="9525" marB="0" anchor="ctr"/>
                </a:tc>
                <a:tc>
                  <a:txBody>
                    <a:bodyPr/>
                    <a:lstStyle/>
                    <a:p>
                      <a:pPr algn="ctr" rtl="0" fontAlgn="ctr"/>
                      <a:r>
                        <a:rPr lang="tr-TR" sz="1800" u="none" strike="noStrike"/>
                        <a:t>58,6</a:t>
                      </a:r>
                      <a:endParaRPr lang="tr-TR" sz="1800" b="1" i="0" u="none" strike="noStrike">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100</a:t>
                      </a:r>
                      <a:endParaRPr lang="tr-TR" sz="1800" b="1" i="0" u="none" strike="noStrike" dirty="0">
                        <a:solidFill>
                          <a:srgbClr val="000000"/>
                        </a:solidFill>
                        <a:latin typeface="Cambria" pitchFamily="18" charset="0"/>
                      </a:endParaRPr>
                    </a:p>
                  </a:txBody>
                  <a:tcPr marL="9525" marR="9525" marT="9525" marB="0" anchor="ctr"/>
                </a:tc>
              </a:tr>
              <a:tr h="358927">
                <a:tc>
                  <a:txBody>
                    <a:bodyPr/>
                    <a:lstStyle/>
                    <a:p>
                      <a:pPr algn="ctr" rtl="0" fontAlgn="ctr"/>
                      <a:r>
                        <a:rPr lang="tr-TR" sz="1800" u="none" strike="noStrike" dirty="0"/>
                        <a:t>Üst </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66,8</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33,2</a:t>
                      </a:r>
                      <a:endParaRPr lang="tr-TR" sz="1800" b="1" i="0" u="none" strike="noStrike" dirty="0">
                        <a:solidFill>
                          <a:srgbClr val="000000"/>
                        </a:solidFill>
                        <a:latin typeface="Cambria" pitchFamily="18" charset="0"/>
                      </a:endParaRPr>
                    </a:p>
                  </a:txBody>
                  <a:tcPr marL="9525" marR="9525" marT="9525" marB="0" anchor="ctr"/>
                </a:tc>
                <a:tc>
                  <a:txBody>
                    <a:bodyPr/>
                    <a:lstStyle/>
                    <a:p>
                      <a:pPr algn="ctr" rtl="0" fontAlgn="ctr"/>
                      <a:r>
                        <a:rPr lang="tr-TR" sz="1800" u="none" strike="noStrike" dirty="0"/>
                        <a:t>100</a:t>
                      </a:r>
                      <a:endParaRPr lang="tr-TR" sz="1800" b="1" i="0" u="none" strike="noStrike" dirty="0">
                        <a:solidFill>
                          <a:srgbClr val="000000"/>
                        </a:solidFill>
                        <a:latin typeface="Cambria" pitchFamily="18" charset="0"/>
                      </a:endParaRPr>
                    </a:p>
                  </a:txBody>
                  <a:tcPr marL="9525" marR="9525" marT="9525" marB="0" anchor="ctr"/>
                </a:tc>
              </a:tr>
            </a:tbl>
          </a:graphicData>
        </a:graphic>
      </p:graphicFrame>
      <p:graphicFrame>
        <p:nvGraphicFramePr>
          <p:cNvPr id="20" name="19 Tablo"/>
          <p:cNvGraphicFramePr>
            <a:graphicFrameLocks noGrp="1"/>
          </p:cNvGraphicFramePr>
          <p:nvPr/>
        </p:nvGraphicFramePr>
        <p:xfrm>
          <a:off x="609600" y="5105400"/>
          <a:ext cx="7920880" cy="640080"/>
        </p:xfrm>
        <a:graphic>
          <a:graphicData uri="http://schemas.openxmlformats.org/drawingml/2006/table">
            <a:tbl>
              <a:tblPr firstRow="1" bandRow="1">
                <a:tableStyleId>{5C22544A-7EE6-4342-B048-85BDC9FD1C3A}</a:tableStyleId>
              </a:tblPr>
              <a:tblGrid>
                <a:gridCol w="7920880"/>
              </a:tblGrid>
              <a:tr h="0">
                <a:tc>
                  <a:txBody>
                    <a:bodyPr/>
                    <a:lstStyle/>
                    <a:p>
                      <a:pPr algn="ctr"/>
                      <a:r>
                        <a:rPr lang="tr-TR" b="1" dirty="0" smtClean="0">
                          <a:effectLst/>
                          <a:latin typeface="Cambria" pitchFamily="18" charset="0"/>
                        </a:rPr>
                        <a:t>Hanelerin</a:t>
                      </a:r>
                      <a:r>
                        <a:rPr lang="tr-TR" b="1" baseline="0" dirty="0" smtClean="0">
                          <a:effectLst/>
                          <a:latin typeface="Cambria" pitchFamily="18" charset="0"/>
                        </a:rPr>
                        <a:t> yüzde 34,2’sinde internet bulunmaktadır. </a:t>
                      </a:r>
                    </a:p>
                    <a:p>
                      <a:pPr algn="ctr"/>
                      <a:r>
                        <a:rPr lang="tr-TR" b="1" baseline="0" dirty="0" smtClean="0">
                          <a:effectLst/>
                          <a:latin typeface="Cambria" pitchFamily="18" charset="0"/>
                        </a:rPr>
                        <a:t>Bu oran kentte 41,6 iken, kırsal kesimde 14,8’dir</a:t>
                      </a:r>
                      <a:r>
                        <a:rPr lang="tr-TR" b="1" baseline="0" dirty="0" smtClean="0">
                          <a:effectLst/>
                        </a:rPr>
                        <a:t>. </a:t>
                      </a:r>
                      <a:endParaRPr lang="tr-TR" b="1" dirty="0">
                        <a:effectLst/>
                      </a:endParaRPr>
                    </a:p>
                  </a:txBody>
                  <a:tcPr>
                    <a:solidFill>
                      <a:srgbClr val="0070C0"/>
                    </a:solidFill>
                  </a:tcPr>
                </a:tc>
              </a:tr>
            </a:tbl>
          </a:graphicData>
        </a:graphic>
      </p:graphicFrame>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fill="hold"/>
                                        <p:tgtEl>
                                          <p:spTgt spid="15"/>
                                        </p:tgtEl>
                                        <p:attrNameLst>
                                          <p:attrName>ppt_x</p:attrName>
                                        </p:attrNameLst>
                                      </p:cBhvr>
                                      <p:tavLst>
                                        <p:tav tm="0">
                                          <p:val>
                                            <p:strVal val="0-#ppt_w/2"/>
                                          </p:val>
                                        </p:tav>
                                        <p:tav tm="100000">
                                          <p:val>
                                            <p:strVal val="#ppt_x"/>
                                          </p:val>
                                        </p:tav>
                                      </p:tavLst>
                                    </p:anim>
                                    <p:anim calcmode="lin" valueType="num">
                                      <p:cBhvr additive="base">
                                        <p:cTn id="8" dur="10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27</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762000" y="304800"/>
            <a:ext cx="7620000" cy="707886"/>
          </a:xfrm>
          <a:prstGeom prst="rect">
            <a:avLst/>
          </a:prstGeom>
          <a:noFill/>
        </p:spPr>
        <p:txBody>
          <a:bodyPr wrap="square" rtlCol="0">
            <a:spAutoFit/>
          </a:bodyPr>
          <a:lstStyle/>
          <a:p>
            <a:r>
              <a:rPr lang="tr-TR" sz="4000" spc="-340" dirty="0" smtClean="0">
                <a:solidFill>
                  <a:srgbClr val="00BAFF"/>
                </a:solidFill>
                <a:latin typeface="Cambria" pitchFamily="18" charset="0"/>
                <a:cs typeface="Times New Roman" pitchFamily="18" charset="0"/>
              </a:rPr>
              <a:t>İnternet  Kullanma  Alışkanlığı</a:t>
            </a: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15" name="14 Tablo"/>
          <p:cNvGraphicFramePr>
            <a:graphicFrameLocks noGrp="1"/>
          </p:cNvGraphicFramePr>
          <p:nvPr/>
        </p:nvGraphicFramePr>
        <p:xfrm>
          <a:off x="457200" y="1219200"/>
          <a:ext cx="8305799" cy="4718581"/>
        </p:xfrm>
        <a:graphic>
          <a:graphicData uri="http://schemas.openxmlformats.org/drawingml/2006/table">
            <a:tbl>
              <a:tblPr firstRow="1" bandRow="1">
                <a:tableStyleId>{5C22544A-7EE6-4342-B048-85BDC9FD1C3A}</a:tableStyleId>
              </a:tblPr>
              <a:tblGrid>
                <a:gridCol w="1261400"/>
                <a:gridCol w="1542383"/>
                <a:gridCol w="1542383"/>
                <a:gridCol w="1542383"/>
                <a:gridCol w="1510938"/>
                <a:gridCol w="906312"/>
              </a:tblGrid>
              <a:tr h="576063">
                <a:tc>
                  <a:txBody>
                    <a:bodyPr/>
                    <a:lstStyle/>
                    <a:p>
                      <a:pPr algn="ctr">
                        <a:spcAft>
                          <a:spcPts val="0"/>
                        </a:spcAft>
                      </a:pPr>
                      <a:r>
                        <a:rPr lang="tr-TR" sz="1800" dirty="0"/>
                        <a:t> </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600" dirty="0">
                          <a:latin typeface="Cambria" pitchFamily="18" charset="0"/>
                        </a:rPr>
                        <a:t>Her gün </a:t>
                      </a:r>
                      <a:endParaRPr lang="tr-TR" sz="1600" dirty="0" smtClean="0">
                        <a:latin typeface="Cambria" pitchFamily="18" charset="0"/>
                      </a:endParaRPr>
                    </a:p>
                    <a:p>
                      <a:pPr algn="ctr">
                        <a:spcAft>
                          <a:spcPts val="0"/>
                        </a:spcAft>
                      </a:pPr>
                      <a:r>
                        <a:rPr lang="tr-TR" sz="1600" dirty="0" smtClean="0">
                          <a:latin typeface="Cambria" pitchFamily="18" charset="0"/>
                        </a:rPr>
                        <a:t>kullanıyorum</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600" dirty="0">
                          <a:latin typeface="Cambria" pitchFamily="18" charset="0"/>
                        </a:rPr>
                        <a:t>Sıklıkla </a:t>
                      </a:r>
                      <a:endParaRPr lang="tr-TR" sz="1600" dirty="0" smtClean="0">
                        <a:latin typeface="Cambria" pitchFamily="18" charset="0"/>
                      </a:endParaRPr>
                    </a:p>
                    <a:p>
                      <a:pPr algn="ctr">
                        <a:spcAft>
                          <a:spcPts val="0"/>
                        </a:spcAft>
                      </a:pPr>
                      <a:r>
                        <a:rPr lang="tr-TR" sz="1600" dirty="0" smtClean="0">
                          <a:latin typeface="Cambria" pitchFamily="18" charset="0"/>
                        </a:rPr>
                        <a:t>kullanıyorum</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600" dirty="0">
                          <a:latin typeface="Cambria" pitchFamily="18" charset="0"/>
                        </a:rPr>
                        <a:t>Arada bir </a:t>
                      </a:r>
                      <a:endParaRPr lang="tr-TR" sz="1600" dirty="0" smtClean="0">
                        <a:latin typeface="Cambria" pitchFamily="18" charset="0"/>
                      </a:endParaRPr>
                    </a:p>
                    <a:p>
                      <a:pPr algn="ctr">
                        <a:spcAft>
                          <a:spcPts val="0"/>
                        </a:spcAft>
                      </a:pPr>
                      <a:r>
                        <a:rPr lang="tr-TR" sz="1600" dirty="0" smtClean="0">
                          <a:latin typeface="Cambria" pitchFamily="18" charset="0"/>
                        </a:rPr>
                        <a:t>kullanıyorum</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600" dirty="0">
                          <a:latin typeface="Cambria" pitchFamily="18" charset="0"/>
                        </a:rPr>
                        <a:t>Hiç </a:t>
                      </a:r>
                      <a:endParaRPr lang="tr-TR" sz="1600" dirty="0" smtClean="0">
                        <a:latin typeface="Cambria" pitchFamily="18" charset="0"/>
                      </a:endParaRPr>
                    </a:p>
                    <a:p>
                      <a:pPr algn="ctr">
                        <a:spcAft>
                          <a:spcPts val="0"/>
                        </a:spcAft>
                      </a:pPr>
                      <a:r>
                        <a:rPr lang="tr-TR" sz="1600" dirty="0" smtClean="0">
                          <a:latin typeface="Cambria" pitchFamily="18" charset="0"/>
                        </a:rPr>
                        <a:t>kullanmadım</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600" dirty="0" smtClean="0">
                          <a:latin typeface="Cambria" pitchFamily="18" charset="0"/>
                        </a:rPr>
                        <a:t>Toplam</a:t>
                      </a:r>
                      <a:endParaRPr lang="tr-TR" sz="1600" dirty="0">
                        <a:latin typeface="Cambria" pitchFamily="18" charset="0"/>
                        <a:ea typeface="Calibri"/>
                        <a:cs typeface="Trebuchet MS"/>
                      </a:endParaRPr>
                    </a:p>
                  </a:txBody>
                  <a:tcPr marL="44450" marR="44450" marT="0" marB="0" anchor="ctr"/>
                </a:tc>
              </a:tr>
              <a:tr h="370729">
                <a:tc>
                  <a:txBody>
                    <a:bodyPr/>
                    <a:lstStyle/>
                    <a:p>
                      <a:pPr indent="114300" algn="ctr">
                        <a:spcAft>
                          <a:spcPts val="0"/>
                        </a:spcAft>
                      </a:pPr>
                      <a:r>
                        <a:rPr lang="tr-TR" sz="1800" dirty="0">
                          <a:latin typeface="Cambria" pitchFamily="18" charset="0"/>
                        </a:rPr>
                        <a:t>Türkiye</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13,8</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4,0</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16,9</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65,3</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100,0</a:t>
                      </a:r>
                      <a:endParaRPr lang="tr-TR" sz="1800">
                        <a:latin typeface="Cambria" pitchFamily="18" charset="0"/>
                        <a:ea typeface="Calibri"/>
                        <a:cs typeface="Trebuchet MS"/>
                      </a:endParaRPr>
                    </a:p>
                  </a:txBody>
                  <a:tcPr marL="44450" marR="44450" marT="0" marB="0" anchor="ctr"/>
                </a:tc>
              </a:tr>
              <a:tr h="370729">
                <a:tc gridSpan="6">
                  <a:txBody>
                    <a:bodyPr/>
                    <a:lstStyle/>
                    <a:p>
                      <a:pPr algn="ctr">
                        <a:spcAft>
                          <a:spcPts val="0"/>
                        </a:spcAft>
                      </a:pPr>
                      <a:r>
                        <a:rPr lang="tr-TR" sz="1800" b="1" dirty="0">
                          <a:latin typeface="Cambria" pitchFamily="18" charset="0"/>
                        </a:rPr>
                        <a:t>YERLEŞİM YERİ</a:t>
                      </a:r>
                      <a:endParaRPr lang="tr-TR" sz="1800" b="1" dirty="0">
                        <a:latin typeface="Cambria" pitchFamily="18" charset="0"/>
                        <a:ea typeface="Calibri"/>
                        <a:cs typeface="Trebuchet MS"/>
                      </a:endParaRPr>
                    </a:p>
                  </a:txBody>
                  <a:tcPr marL="44450" marR="4445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90337">
                <a:tc>
                  <a:txBody>
                    <a:bodyPr/>
                    <a:lstStyle/>
                    <a:p>
                      <a:pPr indent="114300" algn="ctr">
                        <a:spcAft>
                          <a:spcPts val="0"/>
                        </a:spcAft>
                      </a:pPr>
                      <a:r>
                        <a:rPr lang="tr-TR" sz="1800" dirty="0">
                          <a:latin typeface="Cambria" pitchFamily="18" charset="0"/>
                        </a:rPr>
                        <a:t>Kent</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17,3</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5,0</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20,2</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57,5</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100,0</a:t>
                      </a:r>
                      <a:endParaRPr lang="tr-TR" sz="1800">
                        <a:latin typeface="Cambria" pitchFamily="18" charset="0"/>
                        <a:ea typeface="Calibri"/>
                        <a:cs typeface="Trebuchet MS"/>
                      </a:endParaRPr>
                    </a:p>
                  </a:txBody>
                  <a:tcPr marL="44450" marR="44450" marT="0" marB="0" anchor="ctr"/>
                </a:tc>
              </a:tr>
              <a:tr h="360262">
                <a:tc>
                  <a:txBody>
                    <a:bodyPr/>
                    <a:lstStyle/>
                    <a:p>
                      <a:pPr indent="114300" algn="ctr">
                        <a:spcAft>
                          <a:spcPts val="0"/>
                        </a:spcAft>
                      </a:pPr>
                      <a:r>
                        <a:rPr lang="tr-TR" sz="1800" dirty="0">
                          <a:latin typeface="Cambria" pitchFamily="18" charset="0"/>
                        </a:rPr>
                        <a:t>Kır</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5,0</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1,8</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8,9</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84,3</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100,0</a:t>
                      </a:r>
                      <a:endParaRPr lang="tr-TR" sz="1800">
                        <a:latin typeface="Cambria" pitchFamily="18" charset="0"/>
                        <a:ea typeface="Calibri"/>
                        <a:cs typeface="Trebuchet MS"/>
                      </a:endParaRPr>
                    </a:p>
                  </a:txBody>
                  <a:tcPr marL="44450" marR="44450" marT="0" marB="0" anchor="ctr"/>
                </a:tc>
              </a:tr>
              <a:tr h="284053">
                <a:tc gridSpan="6">
                  <a:txBody>
                    <a:bodyPr/>
                    <a:lstStyle/>
                    <a:p>
                      <a:pPr algn="ctr">
                        <a:spcAft>
                          <a:spcPts val="0"/>
                        </a:spcAft>
                      </a:pPr>
                      <a:r>
                        <a:rPr lang="tr-TR" sz="1800" b="1" dirty="0">
                          <a:latin typeface="Cambria" pitchFamily="18" charset="0"/>
                        </a:rPr>
                        <a:t>CİNSİYE</a:t>
                      </a:r>
                      <a:r>
                        <a:rPr lang="tr-TR" sz="1800" dirty="0">
                          <a:latin typeface="Cambria" pitchFamily="18" charset="0"/>
                        </a:rPr>
                        <a:t>T</a:t>
                      </a:r>
                      <a:endParaRPr lang="tr-TR" sz="1800" dirty="0">
                        <a:latin typeface="Cambria" pitchFamily="18" charset="0"/>
                        <a:ea typeface="Calibri"/>
                        <a:cs typeface="Trebuchet MS"/>
                      </a:endParaRPr>
                    </a:p>
                  </a:txBody>
                  <a:tcPr marL="44450" marR="4445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84053">
                <a:tc>
                  <a:txBody>
                    <a:bodyPr/>
                    <a:lstStyle/>
                    <a:p>
                      <a:pPr indent="114300" algn="ctr">
                        <a:spcAft>
                          <a:spcPts val="0"/>
                        </a:spcAft>
                      </a:pPr>
                      <a:r>
                        <a:rPr lang="tr-TR" sz="1800" dirty="0">
                          <a:latin typeface="Cambria" pitchFamily="18" charset="0"/>
                        </a:rPr>
                        <a:t>Erkek</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17,9</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5,2</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20,0</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56,9</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100,0</a:t>
                      </a:r>
                      <a:endParaRPr lang="tr-TR" sz="1800">
                        <a:latin typeface="Cambria" pitchFamily="18" charset="0"/>
                        <a:ea typeface="Calibri"/>
                        <a:cs typeface="Trebuchet MS"/>
                      </a:endParaRPr>
                    </a:p>
                  </a:txBody>
                  <a:tcPr marL="44450" marR="44450" marT="0" marB="0" anchor="ctr"/>
                </a:tc>
              </a:tr>
              <a:tr h="436471">
                <a:tc>
                  <a:txBody>
                    <a:bodyPr/>
                    <a:lstStyle/>
                    <a:p>
                      <a:pPr indent="114300" algn="ctr">
                        <a:spcAft>
                          <a:spcPts val="0"/>
                        </a:spcAft>
                      </a:pPr>
                      <a:r>
                        <a:rPr lang="tr-TR" sz="1800" dirty="0">
                          <a:latin typeface="Cambria" pitchFamily="18" charset="0"/>
                        </a:rPr>
                        <a:t>Kadın</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9,6</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2,8</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13,9</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73,7</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100,0</a:t>
                      </a:r>
                      <a:endParaRPr lang="tr-TR" sz="1800" dirty="0">
                        <a:latin typeface="Cambria" pitchFamily="18" charset="0"/>
                        <a:ea typeface="Calibri"/>
                        <a:cs typeface="Trebuchet MS"/>
                      </a:endParaRPr>
                    </a:p>
                  </a:txBody>
                  <a:tcPr marL="44450" marR="44450" marT="0" marB="0" anchor="ctr"/>
                </a:tc>
              </a:tr>
              <a:tr h="436471">
                <a:tc gridSpan="6">
                  <a:txBody>
                    <a:bodyPr/>
                    <a:lstStyle/>
                    <a:p>
                      <a:pPr algn="ctr">
                        <a:spcAft>
                          <a:spcPts val="0"/>
                        </a:spcAft>
                      </a:pPr>
                      <a:r>
                        <a:rPr lang="tr-TR" sz="1800" b="1" dirty="0">
                          <a:latin typeface="Cambria" pitchFamily="18" charset="0"/>
                        </a:rPr>
                        <a:t>SOSYO-EKONOMİK STATÜ</a:t>
                      </a:r>
                      <a:endParaRPr lang="tr-TR" sz="1800" b="1" dirty="0">
                        <a:latin typeface="Cambria" pitchFamily="18" charset="0"/>
                        <a:ea typeface="Calibri"/>
                        <a:cs typeface="Trebuchet MS"/>
                      </a:endParaRPr>
                    </a:p>
                  </a:txBody>
                  <a:tcPr marL="44450" marR="4445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436471">
                <a:tc>
                  <a:txBody>
                    <a:bodyPr/>
                    <a:lstStyle/>
                    <a:p>
                      <a:pPr indent="114300" algn="ctr">
                        <a:spcAft>
                          <a:spcPts val="0"/>
                        </a:spcAft>
                      </a:pPr>
                      <a:r>
                        <a:rPr lang="tr-TR" sz="1800" dirty="0">
                          <a:latin typeface="Cambria" pitchFamily="18" charset="0"/>
                        </a:rPr>
                        <a:t>Alt</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3,8</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1,7</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10,9</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83,6</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100,0</a:t>
                      </a:r>
                      <a:endParaRPr lang="tr-TR" sz="1800" dirty="0">
                        <a:latin typeface="Cambria" pitchFamily="18" charset="0"/>
                        <a:ea typeface="Calibri"/>
                        <a:cs typeface="Trebuchet MS"/>
                      </a:endParaRPr>
                    </a:p>
                  </a:txBody>
                  <a:tcPr marL="44450" marR="44450" marT="0" marB="0" anchor="ctr"/>
                </a:tc>
              </a:tr>
              <a:tr h="436471">
                <a:tc>
                  <a:txBody>
                    <a:bodyPr/>
                    <a:lstStyle/>
                    <a:p>
                      <a:pPr indent="114300" algn="ctr">
                        <a:spcAft>
                          <a:spcPts val="0"/>
                        </a:spcAft>
                      </a:pPr>
                      <a:r>
                        <a:rPr lang="tr-TR" sz="1800" dirty="0">
                          <a:latin typeface="Cambria" pitchFamily="18" charset="0"/>
                        </a:rPr>
                        <a:t>Orta</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16,1</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5,2</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21,7</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57,0</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100,0</a:t>
                      </a:r>
                      <a:endParaRPr lang="tr-TR" sz="1800" dirty="0">
                        <a:latin typeface="Cambria" pitchFamily="18" charset="0"/>
                        <a:ea typeface="Calibri"/>
                        <a:cs typeface="Trebuchet MS"/>
                      </a:endParaRPr>
                    </a:p>
                  </a:txBody>
                  <a:tcPr marL="44450" marR="44450" marT="0" marB="0" anchor="ctr"/>
                </a:tc>
              </a:tr>
              <a:tr h="436471">
                <a:tc>
                  <a:txBody>
                    <a:bodyPr/>
                    <a:lstStyle/>
                    <a:p>
                      <a:pPr indent="114300" algn="ctr">
                        <a:spcAft>
                          <a:spcPts val="0"/>
                        </a:spcAft>
                      </a:pPr>
                      <a:r>
                        <a:rPr lang="tr-TR" sz="1800" dirty="0">
                          <a:latin typeface="Cambria" pitchFamily="18" charset="0"/>
                        </a:rPr>
                        <a:t>Üst</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37,4</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8,6</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22,2</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31,8</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100,0</a:t>
                      </a:r>
                      <a:endParaRPr lang="tr-TR" sz="1800" dirty="0">
                        <a:latin typeface="Cambria" pitchFamily="18" charset="0"/>
                        <a:ea typeface="Calibri"/>
                        <a:cs typeface="Trebuchet MS"/>
                      </a:endParaRPr>
                    </a:p>
                  </a:txBody>
                  <a:tcPr marL="44450" marR="44450" marT="0" marB="0" anchor="ctr"/>
                </a:tc>
              </a:tr>
            </a:tbl>
          </a:graphicData>
        </a:graphic>
      </p:graphicFrame>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28</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533400" y="609600"/>
            <a:ext cx="7848600" cy="677108"/>
          </a:xfrm>
          <a:prstGeom prst="rect">
            <a:avLst/>
          </a:prstGeom>
          <a:noFill/>
        </p:spPr>
        <p:txBody>
          <a:bodyPr wrap="square" rtlCol="0">
            <a:spAutoFit/>
          </a:bodyPr>
          <a:lstStyle/>
          <a:p>
            <a:r>
              <a:rPr lang="tr-TR" sz="3800" spc="-340" dirty="0" smtClean="0">
                <a:solidFill>
                  <a:srgbClr val="00BAFF"/>
                </a:solidFill>
                <a:latin typeface="Cambria" pitchFamily="18" charset="0"/>
                <a:cs typeface="Times New Roman" pitchFamily="18" charset="0"/>
              </a:rPr>
              <a:t>İnternet  Kullanma  Alışkanlığı – Yaş  Grupları</a:t>
            </a: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16" name="15 Tablo"/>
          <p:cNvGraphicFramePr>
            <a:graphicFrameLocks noGrp="1"/>
          </p:cNvGraphicFramePr>
          <p:nvPr/>
        </p:nvGraphicFramePr>
        <p:xfrm>
          <a:off x="561105" y="1988130"/>
          <a:ext cx="8136904" cy="3413083"/>
        </p:xfrm>
        <a:graphic>
          <a:graphicData uri="http://schemas.openxmlformats.org/drawingml/2006/table">
            <a:tbl>
              <a:tblPr firstRow="1" bandRow="1">
                <a:tableStyleId>{5C22544A-7EE6-4342-B048-85BDC9FD1C3A}</a:tableStyleId>
              </a:tblPr>
              <a:tblGrid>
                <a:gridCol w="1141295"/>
                <a:gridCol w="1441964"/>
                <a:gridCol w="1395524"/>
                <a:gridCol w="1395524"/>
                <a:gridCol w="1395524"/>
                <a:gridCol w="1367073"/>
              </a:tblGrid>
              <a:tr h="864096">
                <a:tc>
                  <a:txBody>
                    <a:bodyPr/>
                    <a:lstStyle/>
                    <a:p>
                      <a:pPr algn="ctr">
                        <a:spcAft>
                          <a:spcPts val="0"/>
                        </a:spcAft>
                      </a:pPr>
                      <a:r>
                        <a:rPr lang="tr-TR" sz="1600" dirty="0"/>
                        <a:t> </a:t>
                      </a:r>
                      <a:endParaRPr lang="tr-TR" sz="1600" dirty="0">
                        <a:latin typeface="Trebuchet MS"/>
                        <a:ea typeface="Calibri"/>
                        <a:cs typeface="Trebuchet MS"/>
                      </a:endParaRPr>
                    </a:p>
                  </a:txBody>
                  <a:tcPr marL="44450" marR="44450" marT="0" marB="0" anchor="ctr"/>
                </a:tc>
                <a:tc>
                  <a:txBody>
                    <a:bodyPr/>
                    <a:lstStyle/>
                    <a:p>
                      <a:pPr algn="ctr">
                        <a:spcAft>
                          <a:spcPts val="0"/>
                        </a:spcAft>
                      </a:pPr>
                      <a:r>
                        <a:rPr lang="tr-TR" sz="1600" dirty="0">
                          <a:latin typeface="Cambria" pitchFamily="18" charset="0"/>
                        </a:rPr>
                        <a:t>Her gün </a:t>
                      </a:r>
                      <a:endParaRPr lang="tr-TR" sz="1600" dirty="0" smtClean="0">
                        <a:latin typeface="Cambria" pitchFamily="18" charset="0"/>
                      </a:endParaRPr>
                    </a:p>
                    <a:p>
                      <a:pPr algn="ctr">
                        <a:spcAft>
                          <a:spcPts val="0"/>
                        </a:spcAft>
                      </a:pPr>
                      <a:r>
                        <a:rPr lang="tr-TR" sz="1600" dirty="0" smtClean="0">
                          <a:latin typeface="Cambria" pitchFamily="18" charset="0"/>
                        </a:rPr>
                        <a:t>kullanıyorum</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600" dirty="0">
                          <a:latin typeface="Cambria" pitchFamily="18" charset="0"/>
                        </a:rPr>
                        <a:t>Sıklıkla </a:t>
                      </a:r>
                      <a:endParaRPr lang="tr-TR" sz="1600" dirty="0" smtClean="0">
                        <a:latin typeface="Cambria" pitchFamily="18" charset="0"/>
                      </a:endParaRPr>
                    </a:p>
                    <a:p>
                      <a:pPr algn="ctr">
                        <a:spcAft>
                          <a:spcPts val="0"/>
                        </a:spcAft>
                      </a:pPr>
                      <a:r>
                        <a:rPr lang="tr-TR" sz="1600" dirty="0" smtClean="0">
                          <a:latin typeface="Cambria" pitchFamily="18" charset="0"/>
                        </a:rPr>
                        <a:t>kullanıyorum</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600" dirty="0">
                          <a:latin typeface="Cambria" pitchFamily="18" charset="0"/>
                        </a:rPr>
                        <a:t>Arada bir </a:t>
                      </a:r>
                      <a:endParaRPr lang="tr-TR" sz="1600" dirty="0" smtClean="0">
                        <a:latin typeface="Cambria" pitchFamily="18" charset="0"/>
                      </a:endParaRPr>
                    </a:p>
                    <a:p>
                      <a:pPr algn="ctr">
                        <a:spcAft>
                          <a:spcPts val="0"/>
                        </a:spcAft>
                      </a:pPr>
                      <a:r>
                        <a:rPr lang="tr-TR" sz="1600" dirty="0" smtClean="0">
                          <a:latin typeface="Cambria" pitchFamily="18" charset="0"/>
                        </a:rPr>
                        <a:t>kullanıyorum</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600" dirty="0">
                          <a:latin typeface="Cambria" pitchFamily="18" charset="0"/>
                        </a:rPr>
                        <a:t>Hiç </a:t>
                      </a:r>
                      <a:endParaRPr lang="tr-TR" sz="1600" dirty="0" smtClean="0">
                        <a:latin typeface="Cambria" pitchFamily="18" charset="0"/>
                      </a:endParaRPr>
                    </a:p>
                    <a:p>
                      <a:pPr algn="ctr">
                        <a:spcAft>
                          <a:spcPts val="0"/>
                        </a:spcAft>
                      </a:pPr>
                      <a:r>
                        <a:rPr lang="tr-TR" sz="1600" dirty="0" smtClean="0">
                          <a:latin typeface="Cambria" pitchFamily="18" charset="0"/>
                        </a:rPr>
                        <a:t>kullanmadım</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600" dirty="0" smtClean="0">
                          <a:latin typeface="Cambria" pitchFamily="18" charset="0"/>
                        </a:rPr>
                        <a:t>Toplam</a:t>
                      </a:r>
                      <a:endParaRPr lang="tr-TR" sz="1600" dirty="0">
                        <a:latin typeface="Cambria" pitchFamily="18" charset="0"/>
                        <a:ea typeface="Calibri"/>
                        <a:cs typeface="Trebuchet MS"/>
                      </a:endParaRPr>
                    </a:p>
                  </a:txBody>
                  <a:tcPr marL="44450" marR="44450" marT="0" marB="0" anchor="ctr"/>
                </a:tc>
              </a:tr>
              <a:tr h="364141">
                <a:tc gridSpan="6">
                  <a:txBody>
                    <a:bodyPr/>
                    <a:lstStyle/>
                    <a:p>
                      <a:pPr algn="ctr">
                        <a:spcAft>
                          <a:spcPts val="0"/>
                        </a:spcAft>
                      </a:pPr>
                      <a:r>
                        <a:rPr lang="tr-TR" sz="1800" b="1" dirty="0">
                          <a:latin typeface="Cambria" pitchFamily="18" charset="0"/>
                        </a:rPr>
                        <a:t>YAŞ GRUBU</a:t>
                      </a:r>
                      <a:endParaRPr lang="tr-TR" sz="1800" b="1" dirty="0">
                        <a:latin typeface="Cambria" pitchFamily="18" charset="0"/>
                        <a:ea typeface="Calibri"/>
                        <a:cs typeface="Trebuchet MS"/>
                      </a:endParaRPr>
                    </a:p>
                  </a:txBody>
                  <a:tcPr marL="44450" marR="4445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364141">
                <a:tc>
                  <a:txBody>
                    <a:bodyPr/>
                    <a:lstStyle/>
                    <a:p>
                      <a:pPr indent="114300" algn="ctr">
                        <a:spcAft>
                          <a:spcPts val="0"/>
                        </a:spcAft>
                      </a:pPr>
                      <a:r>
                        <a:rPr lang="tr-TR" sz="1600" dirty="0">
                          <a:latin typeface="Cambria" pitchFamily="18" charset="0"/>
                        </a:rPr>
                        <a:t>18-24</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26,7</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9,5</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32,9</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30,9</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100,0</a:t>
                      </a:r>
                      <a:endParaRPr lang="tr-TR" sz="1800">
                        <a:latin typeface="Cambria" pitchFamily="18" charset="0"/>
                        <a:ea typeface="Calibri"/>
                        <a:cs typeface="Trebuchet MS"/>
                      </a:endParaRPr>
                    </a:p>
                  </a:txBody>
                  <a:tcPr marL="44450" marR="44450" marT="0" marB="0" anchor="ctr"/>
                </a:tc>
              </a:tr>
              <a:tr h="364141">
                <a:tc>
                  <a:txBody>
                    <a:bodyPr/>
                    <a:lstStyle/>
                    <a:p>
                      <a:pPr indent="114300" algn="ctr">
                        <a:spcAft>
                          <a:spcPts val="0"/>
                        </a:spcAft>
                      </a:pPr>
                      <a:r>
                        <a:rPr lang="tr-TR" sz="1600" dirty="0">
                          <a:latin typeface="Cambria" pitchFamily="18" charset="0"/>
                        </a:rPr>
                        <a:t>25-34</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22,2</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5,6</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24,4</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47,8</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100,0</a:t>
                      </a:r>
                      <a:endParaRPr lang="tr-TR" sz="1800" dirty="0">
                        <a:latin typeface="Cambria" pitchFamily="18" charset="0"/>
                        <a:ea typeface="Calibri"/>
                        <a:cs typeface="Trebuchet MS"/>
                      </a:endParaRPr>
                    </a:p>
                  </a:txBody>
                  <a:tcPr marL="44450" marR="44450" marT="0" marB="0" anchor="ctr"/>
                </a:tc>
              </a:tr>
              <a:tr h="364141">
                <a:tc>
                  <a:txBody>
                    <a:bodyPr/>
                    <a:lstStyle/>
                    <a:p>
                      <a:pPr indent="114300" algn="ctr">
                        <a:spcAft>
                          <a:spcPts val="0"/>
                        </a:spcAft>
                      </a:pPr>
                      <a:r>
                        <a:rPr lang="tr-TR" sz="1600" dirty="0">
                          <a:latin typeface="Cambria" pitchFamily="18" charset="0"/>
                        </a:rPr>
                        <a:t>35-44</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15,1</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4,3</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19,6</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61,0</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100,0</a:t>
                      </a:r>
                      <a:endParaRPr lang="tr-TR" sz="1800" dirty="0">
                        <a:latin typeface="Cambria" pitchFamily="18" charset="0"/>
                        <a:ea typeface="Calibri"/>
                        <a:cs typeface="Trebuchet MS"/>
                      </a:endParaRPr>
                    </a:p>
                  </a:txBody>
                  <a:tcPr marL="44450" marR="44450" marT="0" marB="0" anchor="ctr"/>
                </a:tc>
              </a:tr>
              <a:tr h="364141">
                <a:tc>
                  <a:txBody>
                    <a:bodyPr/>
                    <a:lstStyle/>
                    <a:p>
                      <a:pPr indent="114300" algn="ctr">
                        <a:spcAft>
                          <a:spcPts val="0"/>
                        </a:spcAft>
                      </a:pPr>
                      <a:r>
                        <a:rPr lang="tr-TR" sz="1600" dirty="0">
                          <a:latin typeface="Cambria" pitchFamily="18" charset="0"/>
                        </a:rPr>
                        <a:t>45-54</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7,9</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2,5</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11,4</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78,2</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100,0</a:t>
                      </a:r>
                      <a:endParaRPr lang="tr-TR" sz="1800" dirty="0">
                        <a:latin typeface="Cambria" pitchFamily="18" charset="0"/>
                        <a:ea typeface="Calibri"/>
                        <a:cs typeface="Trebuchet MS"/>
                      </a:endParaRPr>
                    </a:p>
                  </a:txBody>
                  <a:tcPr marL="44450" marR="44450" marT="0" marB="0" anchor="ctr"/>
                </a:tc>
              </a:tr>
              <a:tr h="364141">
                <a:tc>
                  <a:txBody>
                    <a:bodyPr/>
                    <a:lstStyle/>
                    <a:p>
                      <a:pPr indent="114300" algn="ctr">
                        <a:spcAft>
                          <a:spcPts val="0"/>
                        </a:spcAft>
                      </a:pPr>
                      <a:r>
                        <a:rPr lang="tr-TR" sz="1600" dirty="0">
                          <a:latin typeface="Cambria" pitchFamily="18" charset="0"/>
                        </a:rPr>
                        <a:t>55-64</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4,4</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1,1</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5,5</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89,1</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100,0</a:t>
                      </a:r>
                      <a:endParaRPr lang="tr-TR" sz="1800" dirty="0">
                        <a:latin typeface="Cambria" pitchFamily="18" charset="0"/>
                        <a:ea typeface="Calibri"/>
                        <a:cs typeface="Trebuchet MS"/>
                      </a:endParaRPr>
                    </a:p>
                  </a:txBody>
                  <a:tcPr marL="44450" marR="44450" marT="0" marB="0" anchor="ctr"/>
                </a:tc>
              </a:tr>
              <a:tr h="364141">
                <a:tc>
                  <a:txBody>
                    <a:bodyPr/>
                    <a:lstStyle/>
                    <a:p>
                      <a:pPr indent="114300" algn="ctr">
                        <a:spcAft>
                          <a:spcPts val="0"/>
                        </a:spcAft>
                      </a:pPr>
                      <a:r>
                        <a:rPr lang="tr-TR" sz="1600" dirty="0">
                          <a:latin typeface="Cambria" pitchFamily="18" charset="0"/>
                        </a:rPr>
                        <a:t>65+</a:t>
                      </a:r>
                      <a:endParaRPr lang="tr-TR" sz="16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smtClean="0">
                          <a:latin typeface="Cambria" pitchFamily="18" charset="0"/>
                        </a:rPr>
                        <a:t>0,5</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smtClean="0">
                          <a:latin typeface="Cambria" pitchFamily="18" charset="0"/>
                        </a:rPr>
                        <a:t>0,1</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a:latin typeface="Cambria" pitchFamily="18" charset="0"/>
                        </a:rPr>
                        <a:t>1,3</a:t>
                      </a:r>
                      <a:endParaRPr lang="tr-TR" sz="180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98,0</a:t>
                      </a:r>
                      <a:endParaRPr lang="tr-TR" sz="1800" dirty="0">
                        <a:latin typeface="Cambria" pitchFamily="18" charset="0"/>
                        <a:ea typeface="Calibri"/>
                        <a:cs typeface="Trebuchet MS"/>
                      </a:endParaRPr>
                    </a:p>
                  </a:txBody>
                  <a:tcPr marL="44450" marR="44450" marT="0" marB="0" anchor="ctr"/>
                </a:tc>
                <a:tc>
                  <a:txBody>
                    <a:bodyPr/>
                    <a:lstStyle/>
                    <a:p>
                      <a:pPr algn="ctr">
                        <a:spcAft>
                          <a:spcPts val="0"/>
                        </a:spcAft>
                      </a:pPr>
                      <a:r>
                        <a:rPr lang="tr-TR" sz="1800" dirty="0">
                          <a:latin typeface="Cambria" pitchFamily="18" charset="0"/>
                        </a:rPr>
                        <a:t>100,0</a:t>
                      </a:r>
                      <a:endParaRPr lang="tr-TR" sz="1800" dirty="0">
                        <a:latin typeface="Cambria" pitchFamily="18" charset="0"/>
                        <a:ea typeface="Calibri"/>
                        <a:cs typeface="Trebuchet MS"/>
                      </a:endParaRPr>
                    </a:p>
                  </a:txBody>
                  <a:tcPr marL="44450" marR="44450" marT="0" marB="0" anchor="ctr"/>
                </a:tc>
              </a:tr>
            </a:tbl>
          </a:graphicData>
        </a:graphic>
      </p:graphicFrame>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29</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533400" y="332505"/>
            <a:ext cx="7848600" cy="677108"/>
          </a:xfrm>
          <a:prstGeom prst="rect">
            <a:avLst/>
          </a:prstGeom>
          <a:noFill/>
        </p:spPr>
        <p:txBody>
          <a:bodyPr wrap="square" rtlCol="0">
            <a:spAutoFit/>
          </a:bodyPr>
          <a:lstStyle/>
          <a:p>
            <a:r>
              <a:rPr lang="tr-TR" sz="3800" spc="-340" dirty="0" smtClean="0">
                <a:solidFill>
                  <a:srgbClr val="00BAFF"/>
                </a:solidFill>
                <a:latin typeface="Cambria" pitchFamily="18" charset="0"/>
                <a:cs typeface="Times New Roman" pitchFamily="18" charset="0"/>
              </a:rPr>
              <a:t>İnternet  Kullanımı -  Değerlendirme </a:t>
            </a: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15" name="14 Tablo"/>
          <p:cNvGraphicFramePr>
            <a:graphicFrameLocks noGrp="1"/>
          </p:cNvGraphicFramePr>
          <p:nvPr/>
        </p:nvGraphicFramePr>
        <p:xfrm>
          <a:off x="381000" y="1097280"/>
          <a:ext cx="8458200" cy="4937760"/>
        </p:xfrm>
        <a:graphic>
          <a:graphicData uri="http://schemas.openxmlformats.org/drawingml/2006/table">
            <a:tbl>
              <a:tblPr firstRow="1" bandRow="1">
                <a:tableStyleId>{5C22544A-7EE6-4342-B048-85BDC9FD1C3A}</a:tableStyleId>
              </a:tblPr>
              <a:tblGrid>
                <a:gridCol w="2819400"/>
                <a:gridCol w="2819400"/>
                <a:gridCol w="2819400"/>
              </a:tblGrid>
              <a:tr h="358987">
                <a:tc>
                  <a:txBody>
                    <a:bodyPr/>
                    <a:lstStyle/>
                    <a:p>
                      <a:r>
                        <a:rPr lang="tr-TR" dirty="0" smtClean="0">
                          <a:latin typeface="Cambria" pitchFamily="18" charset="0"/>
                        </a:rPr>
                        <a:t>Mevcut Bulgu</a:t>
                      </a:r>
                      <a:endParaRPr lang="tr-TR" dirty="0">
                        <a:latin typeface="Cambria" pitchFamily="18" charset="0"/>
                      </a:endParaRPr>
                    </a:p>
                  </a:txBody>
                  <a:tcPr/>
                </a:tc>
                <a:tc>
                  <a:txBody>
                    <a:bodyPr/>
                    <a:lstStyle/>
                    <a:p>
                      <a:r>
                        <a:rPr lang="tr-TR" dirty="0" smtClean="0">
                          <a:latin typeface="Cambria" pitchFamily="18" charset="0"/>
                        </a:rPr>
                        <a:t>Yapılanlar</a:t>
                      </a:r>
                      <a:endParaRPr lang="tr-TR" dirty="0">
                        <a:latin typeface="Cambria" pitchFamily="18" charset="0"/>
                      </a:endParaRPr>
                    </a:p>
                  </a:txBody>
                  <a:tcPr/>
                </a:tc>
                <a:tc>
                  <a:txBody>
                    <a:bodyPr/>
                    <a:lstStyle/>
                    <a:p>
                      <a:r>
                        <a:rPr lang="tr-TR" dirty="0" smtClean="0">
                          <a:latin typeface="Cambria" pitchFamily="18" charset="0"/>
                        </a:rPr>
                        <a:t>Yapılacaklar</a:t>
                      </a:r>
                      <a:endParaRPr lang="tr-TR" dirty="0">
                        <a:latin typeface="Cambria" pitchFamily="18" charset="0"/>
                      </a:endParaRPr>
                    </a:p>
                  </a:txBody>
                  <a:tcPr/>
                </a:tc>
              </a:tr>
              <a:tr h="27223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smtClean="0">
                          <a:latin typeface="Cambria" pitchFamily="18" charset="0"/>
                        </a:rPr>
                        <a:t>Türkiye’de toplam nüfusun </a:t>
                      </a:r>
                      <a:r>
                        <a:rPr lang="tr-TR" sz="1600" b="1" dirty="0" smtClean="0">
                          <a:latin typeface="Cambria" pitchFamily="18" charset="0"/>
                        </a:rPr>
                        <a:t>yüzde 65,3’ü hiç internet kullanma alışkanlığına sahip olmadığını söylemektedir.</a:t>
                      </a:r>
                      <a:r>
                        <a:rPr lang="tr-TR" sz="1600" b="1" baseline="0" dirty="0" smtClean="0">
                          <a:latin typeface="Cambria" pitchFamily="18" charset="0"/>
                        </a:rPr>
                        <a:t> Kadınlarda ise bu oran yüzde 73,7’ye ulaşmaktadır. Bilgi çağında ailelerin internet konusunda bilgilendirme ihtiyacının bulunduğunun bir göstergesidir. </a:t>
                      </a:r>
                      <a:endParaRPr lang="tr-TR" sz="1600" b="1" dirty="0" smtClean="0">
                        <a:latin typeface="Cambria"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latin typeface="Cambria" pitchFamily="18" charset="0"/>
                        </a:rPr>
                        <a:t>Aile Eğitimi Programı (AEP) kapsamında internet kullanımına ilişkin konular bulunmaktadır.</a:t>
                      </a:r>
                      <a:r>
                        <a:rPr lang="tr-TR" sz="1600" baseline="0" dirty="0" smtClean="0">
                          <a:latin typeface="Cambria" pitchFamily="18" charset="0"/>
                        </a:rPr>
                        <a:t> </a:t>
                      </a:r>
                    </a:p>
                    <a:p>
                      <a:endParaRPr lang="tr-TR" sz="1600" dirty="0">
                        <a:latin typeface="Cambria" pitchFamily="18" charset="0"/>
                      </a:endParaRPr>
                    </a:p>
                  </a:txBody>
                  <a:tcPr/>
                </a:tc>
                <a:tc>
                  <a:txBody>
                    <a:bodyPr/>
                    <a:lstStyle/>
                    <a:p>
                      <a:r>
                        <a:rPr lang="tr-TR" sz="1600" dirty="0" smtClean="0">
                          <a:latin typeface="Cambria" pitchFamily="18" charset="0"/>
                        </a:rPr>
                        <a:t>İnternet</a:t>
                      </a:r>
                      <a:r>
                        <a:rPr lang="tr-TR" sz="1600" baseline="0" dirty="0" smtClean="0">
                          <a:latin typeface="Cambria" pitchFamily="18" charset="0"/>
                        </a:rPr>
                        <a:t> kullanmaya yönelik olarak, AEP çerçevesinde eğitim verilecektir</a:t>
                      </a:r>
                      <a:r>
                        <a:rPr lang="tr-TR" sz="1600" baseline="0" smtClean="0">
                          <a:latin typeface="Cambria" pitchFamily="18" charset="0"/>
                        </a:rPr>
                        <a:t>. </a:t>
                      </a:r>
                    </a:p>
                    <a:p>
                      <a:r>
                        <a:rPr lang="tr-TR" sz="1600" baseline="0" smtClean="0">
                          <a:latin typeface="Cambria" pitchFamily="18" charset="0"/>
                        </a:rPr>
                        <a:t>AEP’nin ülke çapında yaygınlaştırılması </a:t>
                      </a:r>
                      <a:r>
                        <a:rPr lang="tr-TR" sz="1600" baseline="0" dirty="0" smtClean="0">
                          <a:latin typeface="Cambria" pitchFamily="18" charset="0"/>
                        </a:rPr>
                        <a:t>sağlanacaktır. </a:t>
                      </a:r>
                    </a:p>
                    <a:p>
                      <a:endParaRPr lang="tr-TR" sz="1600" dirty="0">
                        <a:latin typeface="Cambria" pitchFamily="18" charset="0"/>
                      </a:endParaRPr>
                    </a:p>
                  </a:txBody>
                  <a:tcPr/>
                </a:tc>
              </a:tr>
              <a:tr h="17650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latin typeface="Cambria" pitchFamily="18" charset="0"/>
                        </a:rPr>
                        <a:t>Kenttekiler kıra, erkekler kadınlara, üst sosyoekonomik statüdekiler alt sosyoekonomik statüdekilere göre daha çok internet kullanma alışkanlığına sahiptir.</a:t>
                      </a:r>
                      <a:endParaRPr lang="tr-TR" sz="1600" dirty="0">
                        <a:latin typeface="Cambria" pitchFamily="18" charset="0"/>
                      </a:endParaRPr>
                    </a:p>
                  </a:txBody>
                  <a:tcPr/>
                </a:tc>
                <a:tc>
                  <a:txBody>
                    <a:bodyPr/>
                    <a:lstStyle/>
                    <a:p>
                      <a:endParaRPr lang="tr-TR" sz="1600" dirty="0">
                        <a:latin typeface="Cambria" pitchFamily="18" charset="0"/>
                      </a:endParaRPr>
                    </a:p>
                  </a:txBody>
                  <a:tcPr/>
                </a:tc>
                <a:tc>
                  <a:txBody>
                    <a:bodyPr/>
                    <a:lstStyle/>
                    <a:p>
                      <a:endParaRPr lang="tr-TR" sz="1600" dirty="0">
                        <a:latin typeface="Cambria" pitchFamily="18" charset="0"/>
                      </a:endParaRPr>
                    </a:p>
                  </a:txBody>
                  <a:tcPr/>
                </a:tc>
              </a:tr>
            </a:tbl>
          </a:graphicData>
        </a:graphic>
      </p:graphicFrame>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3</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872196" y="519332"/>
            <a:ext cx="6825346" cy="1015663"/>
          </a:xfrm>
          <a:prstGeom prst="rect">
            <a:avLst/>
          </a:prstGeom>
          <a:noFill/>
        </p:spPr>
        <p:txBody>
          <a:bodyPr wrap="square" rtlCol="0">
            <a:spAutoFit/>
          </a:bodyPr>
          <a:lstStyle/>
          <a:p>
            <a:r>
              <a:rPr lang="tr-TR" sz="6000" spc="-340" dirty="0" smtClean="0">
                <a:gradFill>
                  <a:gsLst>
                    <a:gs pos="0">
                      <a:srgbClr val="00BAFF"/>
                    </a:gs>
                    <a:gs pos="100000">
                      <a:srgbClr val="0083B4"/>
                    </a:gs>
                  </a:gsLst>
                  <a:lin ang="5400000" scaled="0"/>
                </a:gradFill>
                <a:latin typeface="Times New Roman" pitchFamily="18" charset="0"/>
                <a:cs typeface="Times New Roman" pitchFamily="18" charset="0"/>
              </a:rPr>
              <a:t>İnternet Kurulu 2 </a:t>
            </a:r>
            <a:endParaRPr lang="en-US" sz="6000" spc="-340" dirty="0">
              <a:gradFill>
                <a:gsLst>
                  <a:gs pos="0">
                    <a:srgbClr val="00BAFF"/>
                  </a:gs>
                  <a:gs pos="100000">
                    <a:srgbClr val="0083B4"/>
                  </a:gs>
                </a:gsLst>
                <a:lin ang="5400000" scaled="0"/>
              </a:gradFill>
              <a:latin typeface="Times New Roman"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817751" y="6309741"/>
            <a:ext cx="47625" cy="371475"/>
          </a:xfrm>
          <a:prstGeom prst="rect">
            <a:avLst/>
          </a:prstGeom>
        </p:spPr>
      </p:pic>
      <p:sp>
        <p:nvSpPr>
          <p:cNvPr id="12" name="TextBox 11"/>
          <p:cNvSpPr txBox="1"/>
          <p:nvPr/>
        </p:nvSpPr>
        <p:spPr>
          <a:xfrm>
            <a:off x="914400" y="1600200"/>
            <a:ext cx="7696200" cy="5016758"/>
          </a:xfrm>
          <a:prstGeom prst="rect">
            <a:avLst/>
          </a:prstGeom>
          <a:noFill/>
        </p:spPr>
        <p:txBody>
          <a:bodyPr wrap="square" rtlCol="0">
            <a:spAutoFit/>
          </a:bodyPr>
          <a:lstStyle/>
          <a:p>
            <a:r>
              <a:rPr lang="tr-TR" sz="2000" dirty="0" smtClean="0">
                <a:solidFill>
                  <a:schemeClr val="bg1"/>
                </a:solidFill>
                <a:latin typeface="Cambria" pitchFamily="18" charset="0"/>
              </a:rPr>
              <a:t>İnternet Yasası’nın çıkartılması ve gözden geçirilmesi aşamalarında toplantılara etkin olarak katılmıştır, katılmaktadır.</a:t>
            </a:r>
          </a:p>
          <a:p>
            <a:r>
              <a:rPr lang="tr-TR" sz="2000" dirty="0" smtClean="0">
                <a:solidFill>
                  <a:schemeClr val="bg1"/>
                </a:solidFill>
                <a:latin typeface="Cambria" pitchFamily="18" charset="0"/>
              </a:rPr>
              <a:t> </a:t>
            </a:r>
          </a:p>
          <a:p>
            <a:r>
              <a:rPr lang="tr-TR" sz="2000" dirty="0" smtClean="0">
                <a:solidFill>
                  <a:schemeClr val="bg1"/>
                </a:solidFill>
                <a:latin typeface="Cambria" pitchFamily="18" charset="0"/>
              </a:rPr>
              <a:t>Genel Müdürlüğümüz “internetin yasaklanması” gibi spekülatif tartışmaların dışındadır. Tam tersine güvenli internet kullanımını ailelerin ve çocukların toplumsallaşması için ve temel iletişim gereksinimleri için zorunlu ve gerekli görmektedir.</a:t>
            </a:r>
          </a:p>
          <a:p>
            <a:endParaRPr lang="tr-TR" sz="2000" dirty="0" smtClean="0">
              <a:solidFill>
                <a:schemeClr val="bg1"/>
              </a:solidFill>
              <a:latin typeface="Cambria" pitchFamily="18" charset="0"/>
            </a:endParaRPr>
          </a:p>
          <a:p>
            <a:r>
              <a:rPr lang="tr-TR" sz="2000" dirty="0" smtClean="0">
                <a:solidFill>
                  <a:schemeClr val="bg1"/>
                </a:solidFill>
                <a:latin typeface="Cambria" pitchFamily="18" charset="0"/>
              </a:rPr>
              <a:t>Dünya genelinde internetin sakıncalı kullanımlarını bilerek güvenli internet kullanımı konusunda geniş toplumsal öbekleri bilgilendirici yayınlar yapmaktadır.</a:t>
            </a:r>
          </a:p>
          <a:p>
            <a:endParaRPr lang="tr-TR" sz="2000" dirty="0" smtClean="0">
              <a:solidFill>
                <a:schemeClr val="bg1"/>
              </a:solidFill>
              <a:latin typeface="Cambria" pitchFamily="18" charset="0"/>
            </a:endParaRPr>
          </a:p>
          <a:p>
            <a:r>
              <a:rPr lang="tr-TR" sz="2000" dirty="0" smtClean="0">
                <a:solidFill>
                  <a:schemeClr val="bg1"/>
                </a:solidFill>
                <a:latin typeface="Cambria" pitchFamily="18" charset="0"/>
              </a:rPr>
              <a:t>Ailelerin bilinçli internet kullanımının önemini  vurgulayan  bir kamu spot filmi hazırlanmaktadır.</a:t>
            </a:r>
          </a:p>
          <a:p>
            <a:endParaRPr lang="tr-TR" sz="2000" dirty="0" smtClean="0">
              <a:solidFill>
                <a:schemeClr val="bg1"/>
              </a:solidFill>
              <a:latin typeface="Cambria" pitchFamily="18" charset="0"/>
            </a:endParaRPr>
          </a:p>
          <a:p>
            <a:endParaRPr lang="tr-TR" sz="2000" dirty="0">
              <a:solidFill>
                <a:schemeClr val="bg1"/>
              </a:solidFill>
              <a:latin typeface="Cambria" pitchFamily="18"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0" y="6173637"/>
            <a:ext cx="670275" cy="628091"/>
          </a:xfrm>
          <a:prstGeom prst="rect">
            <a:avLst/>
          </a:prstGeom>
          <a:ln>
            <a:noFill/>
          </a:ln>
          <a:effectLst>
            <a:softEdge rad="112500"/>
          </a:effectLst>
        </p:spPr>
      </p:pic>
      <p:sp>
        <p:nvSpPr>
          <p:cNvPr id="15"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35051480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524000" y="1600200"/>
            <a:ext cx="6400800" cy="1446550"/>
          </a:xfrm>
          <a:prstGeom prst="rect">
            <a:avLst/>
          </a:prstGeom>
          <a:noFill/>
        </p:spPr>
        <p:txBody>
          <a:bodyPr wrap="square" rtlCol="0">
            <a:spAutoFit/>
          </a:bodyPr>
          <a:lstStyle/>
          <a:p>
            <a:pPr algn="ctr"/>
            <a:r>
              <a:rPr lang="tr-TR" sz="8800" i="1" spc="-350" dirty="0" smtClean="0">
                <a:gradFill>
                  <a:gsLst>
                    <a:gs pos="0">
                      <a:schemeClr val="bg1"/>
                    </a:gs>
                    <a:gs pos="100000">
                      <a:schemeClr val="bg1">
                        <a:lumMod val="65000"/>
                      </a:schemeClr>
                    </a:gs>
                  </a:gsLst>
                  <a:lin ang="5400000" scaled="0"/>
                </a:gradFill>
                <a:latin typeface="Times New Roman" pitchFamily="18" charset="0"/>
                <a:cs typeface="Times New Roman" pitchFamily="18" charset="0"/>
              </a:rPr>
              <a:t>Teşekkürler</a:t>
            </a:r>
            <a:endParaRPr lang="en-US" sz="8800" i="1" spc="-350" dirty="0"/>
          </a:p>
        </p:txBody>
      </p:sp>
      <p:sp>
        <p:nvSpPr>
          <p:cNvPr id="8" name="TextBox 7"/>
          <p:cNvSpPr txBox="1"/>
          <p:nvPr/>
        </p:nvSpPr>
        <p:spPr>
          <a:xfrm>
            <a:off x="1143000" y="3276600"/>
            <a:ext cx="7068312" cy="830997"/>
          </a:xfrm>
          <a:prstGeom prst="rect">
            <a:avLst/>
          </a:prstGeom>
          <a:noFill/>
        </p:spPr>
        <p:txBody>
          <a:bodyPr wrap="square" rtlCol="0">
            <a:spAutoFit/>
          </a:bodyPr>
          <a:lstStyle/>
          <a:p>
            <a:pPr algn="ctr"/>
            <a:r>
              <a:rPr lang="tr-TR" sz="4800" spc="-500" dirty="0" smtClean="0">
                <a:gradFill>
                  <a:gsLst>
                    <a:gs pos="0">
                      <a:srgbClr val="FF0000"/>
                    </a:gs>
                    <a:gs pos="100000">
                      <a:srgbClr val="9E0000"/>
                    </a:gs>
                  </a:gsLst>
                  <a:lin ang="5400000" scaled="0"/>
                </a:gradFill>
                <a:latin typeface="Times New Roman" pitchFamily="18" charset="0"/>
                <a:cs typeface="Times New Roman" pitchFamily="18" charset="0"/>
              </a:rPr>
              <a:t>16   Mayıs  2012</a:t>
            </a:r>
            <a:endParaRPr lang="en-US" sz="4800" spc="-500" dirty="0">
              <a:gradFill>
                <a:gsLst>
                  <a:gs pos="0">
                    <a:srgbClr val="FF0000"/>
                  </a:gs>
                  <a:gs pos="100000">
                    <a:srgbClr val="9E0000"/>
                  </a:gs>
                </a:gsLst>
                <a:lin ang="5400000" scaled="0"/>
              </a:gradFill>
              <a:latin typeface="Times New Roman" pitchFamily="18" charset="0"/>
              <a:cs typeface="Times New Roman" pitchFamily="18" charset="0"/>
            </a:endParaRPr>
          </a:p>
        </p:txBody>
      </p:sp>
      <p:sp>
        <p:nvSpPr>
          <p:cNvPr id="10" name="TextBox 9"/>
          <p:cNvSpPr txBox="1"/>
          <p:nvPr/>
        </p:nvSpPr>
        <p:spPr>
          <a:xfrm>
            <a:off x="1295400" y="5334000"/>
            <a:ext cx="7162800" cy="368819"/>
          </a:xfrm>
          <a:prstGeom prst="rect">
            <a:avLst/>
          </a:prstGeom>
          <a:noFill/>
        </p:spPr>
        <p:txBody>
          <a:bodyPr wrap="square" rtlCol="0">
            <a:spAutoFit/>
          </a:bodyPr>
          <a:lstStyle/>
          <a:p>
            <a:pPr algn="r">
              <a:lnSpc>
                <a:spcPts val="2100"/>
              </a:lnSpc>
            </a:pPr>
            <a:r>
              <a:rPr lang="tr-TR" sz="2200" dirty="0" smtClean="0">
                <a:solidFill>
                  <a:schemeClr val="bg1"/>
                </a:solidFill>
              </a:rPr>
              <a:t>Aile ve Toplum Hizmetleri Genel Müdürlüğü</a:t>
            </a:r>
            <a:endParaRPr lang="en-US" sz="2200" dirty="0">
              <a:solidFill>
                <a:schemeClr val="bg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sp>
        <p:nvSpPr>
          <p:cNvPr id="9" name="Chevron 8">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 xmlns:p14="http://schemas.microsoft.com/office/powerpoint/2010/main" val="342981677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decel="100000"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1000" fill="hold"/>
                                        <p:tgtEl>
                                          <p:spTgt spid="8"/>
                                        </p:tgtEl>
                                        <p:attrNameLst>
                                          <p:attrName>ppt_x</p:attrName>
                                        </p:attrNameLst>
                                      </p:cBhvr>
                                      <p:tavLst>
                                        <p:tav tm="0">
                                          <p:val>
                                            <p:strVal val="0-#ppt_w/2"/>
                                          </p:val>
                                        </p:tav>
                                        <p:tav tm="100000">
                                          <p:val>
                                            <p:strVal val="#ppt_x"/>
                                          </p:val>
                                        </p:tav>
                                      </p:tavLst>
                                    </p:anim>
                                    <p:anim calcmode="lin" valueType="num">
                                      <p:cBhvr additive="base">
                                        <p:cTn id="13" dur="1000" fill="hold"/>
                                        <p:tgtEl>
                                          <p:spTgt spid="8"/>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10" presetClass="entr" presetSubtype="0"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4</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914400" y="304800"/>
            <a:ext cx="6825346" cy="923330"/>
          </a:xfrm>
          <a:prstGeom prst="rect">
            <a:avLst/>
          </a:prstGeom>
          <a:noFill/>
        </p:spPr>
        <p:txBody>
          <a:bodyPr wrap="square" rtlCol="0">
            <a:spAutoFit/>
          </a:bodyPr>
          <a:lstStyle/>
          <a:p>
            <a:r>
              <a:rPr lang="tr-TR" sz="5400" spc="-340" dirty="0" smtClean="0">
                <a:solidFill>
                  <a:srgbClr val="FFC000"/>
                </a:solidFill>
                <a:latin typeface="Times New Roman" pitchFamily="18" charset="0"/>
                <a:cs typeface="Times New Roman" pitchFamily="18" charset="0"/>
              </a:rPr>
              <a:t>İşbirliği</a:t>
            </a:r>
            <a:endParaRPr lang="en-US" sz="5400" spc="-340" dirty="0">
              <a:solidFill>
                <a:srgbClr val="FFC000"/>
              </a:solidFill>
              <a:latin typeface="Times New Roman"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817751" y="6309741"/>
            <a:ext cx="47625" cy="371475"/>
          </a:xfrm>
          <a:prstGeom prst="rect">
            <a:avLst/>
          </a:prstGeom>
        </p:spPr>
      </p:pic>
      <p:sp>
        <p:nvSpPr>
          <p:cNvPr id="12" name="TextBox 11"/>
          <p:cNvSpPr txBox="1"/>
          <p:nvPr/>
        </p:nvSpPr>
        <p:spPr>
          <a:xfrm>
            <a:off x="914400" y="1295400"/>
            <a:ext cx="7848600" cy="5029200"/>
          </a:xfrm>
          <a:prstGeom prst="rect">
            <a:avLst/>
          </a:prstGeom>
          <a:noFill/>
        </p:spPr>
        <p:txBody>
          <a:bodyPr wrap="square" rtlCol="0">
            <a:spAutoFit/>
          </a:bodyPr>
          <a:lstStyle/>
          <a:p>
            <a:r>
              <a:rPr lang="tr-TR" sz="1900" dirty="0" smtClean="0">
                <a:solidFill>
                  <a:schemeClr val="bg1"/>
                </a:solidFill>
                <a:latin typeface="Cambria" pitchFamily="18" charset="0"/>
              </a:rPr>
              <a:t>Aile ve Toplum Hizmetleri Genel Müdürlüğü, ailelerin gönderdiği şikâyet mektuplarından hareketle, güvenli internet, internet </a:t>
            </a:r>
            <a:r>
              <a:rPr lang="tr-TR" sz="1900" dirty="0" err="1" smtClean="0">
                <a:solidFill>
                  <a:schemeClr val="bg1"/>
                </a:solidFill>
                <a:latin typeface="Cambria" pitchFamily="18" charset="0"/>
              </a:rPr>
              <a:t>kafeler</a:t>
            </a:r>
            <a:r>
              <a:rPr lang="tr-TR" sz="1900" dirty="0" smtClean="0">
                <a:solidFill>
                  <a:schemeClr val="bg1"/>
                </a:solidFill>
                <a:latin typeface="Cambria" pitchFamily="18" charset="0"/>
              </a:rPr>
              <a:t>, internet oyunları konusunda Telekomünikasyon İletişim Başkanlığı ile bilgi alış verişi içindedir.  </a:t>
            </a:r>
          </a:p>
          <a:p>
            <a:r>
              <a:rPr lang="tr-TR" sz="1900" dirty="0" smtClean="0">
                <a:solidFill>
                  <a:schemeClr val="bg1"/>
                </a:solidFill>
                <a:latin typeface="Cambria" pitchFamily="18" charset="0"/>
              </a:rPr>
              <a:t> </a:t>
            </a:r>
          </a:p>
          <a:p>
            <a:r>
              <a:rPr lang="tr-TR" sz="1900" dirty="0" smtClean="0">
                <a:solidFill>
                  <a:schemeClr val="bg1"/>
                </a:solidFill>
                <a:latin typeface="Cambria" pitchFamily="18" charset="0"/>
              </a:rPr>
              <a:t>Kamuoyunda “internetime dokunma” adıyla başlatılan  “İnternet seçeneği olarak aile” olanağına geçilmesi konusunda etkin rol almıştır. Amacı yasaklamacılık olmadığı için bilim adamları, sivil toplum ve kamu kuruluşları temsilcilerinden oluşan bir kurul ile çocukların bedensel ve ruhsal gelişmesini önde tutan bir anlayışla hareket etmektedir.</a:t>
            </a:r>
          </a:p>
          <a:p>
            <a:r>
              <a:rPr lang="tr-TR" sz="1900" dirty="0" smtClean="0">
                <a:solidFill>
                  <a:schemeClr val="bg1"/>
                </a:solidFill>
                <a:latin typeface="Cambria" pitchFamily="18" charset="0"/>
              </a:rPr>
              <a:t> </a:t>
            </a:r>
          </a:p>
          <a:p>
            <a:r>
              <a:rPr lang="tr-TR" sz="1900" dirty="0" smtClean="0">
                <a:solidFill>
                  <a:schemeClr val="bg1"/>
                </a:solidFill>
                <a:latin typeface="Cambria" pitchFamily="18" charset="0"/>
              </a:rPr>
              <a:t>Aile ve Toplum Hizmetleri Genel Müdürlüğü diğer kamu kurum ve kuruluşları ile doğrudan ve/ya İnternet Kurulu bünyesinde oluşturulan çalışma grupları ile güvenli internet konusundaki çalışmaları katılmaktadır. Genel Müdürlüğümüz aynı zamanda özel sektörün ve sivil toplum örgütlerinin bu konudaki çalışmalarına da katkı vermektedir. </a:t>
            </a:r>
          </a:p>
          <a:p>
            <a:r>
              <a:rPr lang="tr-TR" sz="1900" dirty="0" smtClean="0">
                <a:solidFill>
                  <a:schemeClr val="bg1"/>
                </a:solidFill>
                <a:latin typeface="Cambria" pitchFamily="18" charset="0"/>
              </a:rPr>
              <a:t> </a:t>
            </a:r>
            <a:endParaRPr lang="tr-TR" sz="1900" dirty="0">
              <a:solidFill>
                <a:schemeClr val="bg1"/>
              </a:solidFill>
              <a:latin typeface="Cambria" pitchFamily="18"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5"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35051480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5</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685800" y="152400"/>
            <a:ext cx="6705600" cy="923330"/>
          </a:xfrm>
          <a:prstGeom prst="rect">
            <a:avLst/>
          </a:prstGeom>
          <a:noFill/>
        </p:spPr>
        <p:txBody>
          <a:bodyPr wrap="square" rtlCol="0">
            <a:spAutoFit/>
          </a:bodyPr>
          <a:lstStyle/>
          <a:p>
            <a:r>
              <a:rPr lang="tr-TR" sz="5400" spc="-340" dirty="0" smtClean="0">
                <a:solidFill>
                  <a:srgbClr val="FFC000"/>
                </a:solidFill>
                <a:latin typeface="Times New Roman" pitchFamily="18" charset="0"/>
                <a:cs typeface="Times New Roman" pitchFamily="18" charset="0"/>
              </a:rPr>
              <a:t>İşbirliği 2</a:t>
            </a:r>
            <a:endParaRPr lang="en-US" sz="5400" spc="-340" dirty="0">
              <a:solidFill>
                <a:srgbClr val="FFC000"/>
              </a:solidFill>
              <a:latin typeface="Times New Roman"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817751" y="6309741"/>
            <a:ext cx="47625" cy="371475"/>
          </a:xfrm>
          <a:prstGeom prst="rect">
            <a:avLst/>
          </a:prstGeom>
        </p:spPr>
      </p:pic>
      <p:sp>
        <p:nvSpPr>
          <p:cNvPr id="12" name="TextBox 11"/>
          <p:cNvSpPr txBox="1"/>
          <p:nvPr/>
        </p:nvSpPr>
        <p:spPr>
          <a:xfrm>
            <a:off x="457200" y="1143000"/>
            <a:ext cx="8534400" cy="5016758"/>
          </a:xfrm>
          <a:prstGeom prst="rect">
            <a:avLst/>
          </a:prstGeom>
          <a:noFill/>
        </p:spPr>
        <p:txBody>
          <a:bodyPr wrap="square" rtlCol="0">
            <a:spAutoFit/>
          </a:bodyPr>
          <a:lstStyle/>
          <a:p>
            <a:r>
              <a:rPr lang="tr-TR" sz="2000" dirty="0" smtClean="0">
                <a:solidFill>
                  <a:schemeClr val="bg1"/>
                </a:solidFill>
                <a:latin typeface="Cambria" pitchFamily="18" charset="0"/>
              </a:rPr>
              <a:t>Milli Eğitim Bakanlığı ile İnternet Bilincinin arttırılması konusunda çalışmalar yapılmaktadır.</a:t>
            </a:r>
          </a:p>
          <a:p>
            <a:endParaRPr lang="tr-TR" sz="2000" dirty="0" smtClean="0">
              <a:solidFill>
                <a:schemeClr val="bg1"/>
              </a:solidFill>
              <a:latin typeface="Cambria" pitchFamily="18" charset="0"/>
            </a:endParaRPr>
          </a:p>
          <a:p>
            <a:r>
              <a:rPr lang="tr-TR" sz="2000" dirty="0" smtClean="0">
                <a:solidFill>
                  <a:schemeClr val="bg1"/>
                </a:solidFill>
                <a:latin typeface="Cambria" pitchFamily="18" charset="0"/>
              </a:rPr>
              <a:t>Adalet Bakanlığı  ile  internetin güvenli kullanımıyla ilgili hukuki düzenlemelere katkı sağlandı.</a:t>
            </a:r>
          </a:p>
          <a:p>
            <a:endParaRPr lang="tr-TR" sz="2000" dirty="0" smtClean="0">
              <a:solidFill>
                <a:schemeClr val="bg1"/>
              </a:solidFill>
              <a:latin typeface="Cambria" pitchFamily="18" charset="0"/>
            </a:endParaRPr>
          </a:p>
          <a:p>
            <a:r>
              <a:rPr lang="tr-TR" sz="2000" dirty="0" smtClean="0">
                <a:solidFill>
                  <a:schemeClr val="bg1"/>
                </a:solidFill>
                <a:latin typeface="Cambria" pitchFamily="18" charset="0"/>
              </a:rPr>
              <a:t>Avrupa Birliği birimlerinin düzenlediği “Güvenli İnternet”  temalı toplantılara katılım sağlandı.</a:t>
            </a:r>
          </a:p>
          <a:p>
            <a:r>
              <a:rPr lang="tr-TR" sz="2000" dirty="0" smtClean="0">
                <a:solidFill>
                  <a:schemeClr val="bg1"/>
                </a:solidFill>
                <a:latin typeface="Cambria" pitchFamily="18" charset="0"/>
              </a:rPr>
              <a:t> </a:t>
            </a:r>
          </a:p>
          <a:p>
            <a:r>
              <a:rPr lang="tr-TR" sz="2000" dirty="0" smtClean="0">
                <a:solidFill>
                  <a:schemeClr val="bg1"/>
                </a:solidFill>
                <a:latin typeface="Cambria" pitchFamily="18" charset="0"/>
              </a:rPr>
              <a:t>Aile Eğitimi Programı çerçevesinde  medya okuryazarlığı bilincinin arttırılmasına katkı amacıyla eğitim materyali hazırlandı.</a:t>
            </a:r>
          </a:p>
          <a:p>
            <a:endParaRPr lang="tr-TR" sz="2000" dirty="0" smtClean="0">
              <a:solidFill>
                <a:schemeClr val="bg1"/>
              </a:solidFill>
              <a:latin typeface="Cambria" pitchFamily="18" charset="0"/>
            </a:endParaRPr>
          </a:p>
          <a:p>
            <a:r>
              <a:rPr lang="tr-TR" sz="2000" dirty="0" smtClean="0">
                <a:solidFill>
                  <a:schemeClr val="bg1"/>
                </a:solidFill>
                <a:latin typeface="Cambria" pitchFamily="18" charset="0"/>
              </a:rPr>
              <a:t>İnternet </a:t>
            </a:r>
            <a:r>
              <a:rPr lang="tr-TR" sz="2000" dirty="0" err="1" smtClean="0">
                <a:solidFill>
                  <a:schemeClr val="bg1"/>
                </a:solidFill>
                <a:latin typeface="Cambria" pitchFamily="18" charset="0"/>
              </a:rPr>
              <a:t>Kafecileri</a:t>
            </a:r>
            <a:r>
              <a:rPr lang="tr-TR" sz="2000" smtClean="0">
                <a:solidFill>
                  <a:schemeClr val="bg1"/>
                </a:solidFill>
                <a:latin typeface="Cambria" pitchFamily="18" charset="0"/>
              </a:rPr>
              <a:t> Esnaf Odası </a:t>
            </a:r>
            <a:r>
              <a:rPr lang="tr-TR" sz="2000" dirty="0" smtClean="0">
                <a:solidFill>
                  <a:schemeClr val="bg1"/>
                </a:solidFill>
                <a:latin typeface="Cambria" pitchFamily="18" charset="0"/>
              </a:rPr>
              <a:t>ile diğer </a:t>
            </a:r>
            <a:r>
              <a:rPr lang="tr-TR" sz="2000" dirty="0" err="1" smtClean="0">
                <a:solidFill>
                  <a:schemeClr val="bg1"/>
                </a:solidFill>
                <a:latin typeface="Cambria" pitchFamily="18" charset="0"/>
              </a:rPr>
              <a:t>STK’ların</a:t>
            </a:r>
            <a:r>
              <a:rPr lang="tr-TR" sz="2000" dirty="0" smtClean="0">
                <a:solidFill>
                  <a:schemeClr val="bg1"/>
                </a:solidFill>
                <a:latin typeface="Cambria" pitchFamily="18" charset="0"/>
              </a:rPr>
              <a:t> düzenlediği </a:t>
            </a:r>
            <a:r>
              <a:rPr lang="tr-TR" sz="2000" dirty="0" err="1" smtClean="0">
                <a:solidFill>
                  <a:schemeClr val="bg1"/>
                </a:solidFill>
                <a:latin typeface="Cambria" pitchFamily="18" charset="0"/>
              </a:rPr>
              <a:t>çalıştaya</a:t>
            </a:r>
            <a:r>
              <a:rPr lang="tr-TR" sz="2000" dirty="0" smtClean="0">
                <a:solidFill>
                  <a:schemeClr val="bg1"/>
                </a:solidFill>
                <a:latin typeface="Cambria" pitchFamily="18" charset="0"/>
              </a:rPr>
              <a:t> destek verildi.</a:t>
            </a:r>
          </a:p>
          <a:p>
            <a:endParaRPr lang="tr-TR" sz="2000" dirty="0" smtClean="0">
              <a:solidFill>
                <a:schemeClr val="bg1"/>
              </a:solidFill>
              <a:latin typeface="Cambria" pitchFamily="18" charset="0"/>
            </a:endParaRPr>
          </a:p>
          <a:p>
            <a:r>
              <a:rPr lang="tr-TR" sz="2000" dirty="0" smtClean="0">
                <a:solidFill>
                  <a:schemeClr val="bg1"/>
                </a:solidFill>
                <a:latin typeface="Cambria" pitchFamily="18" charset="0"/>
              </a:rPr>
              <a:t>Dijital  Oyunlar Federasyonu kuruluşu aşamasında bilgi desteği sağlandı.</a:t>
            </a:r>
            <a:endParaRPr lang="tr-TR" sz="2000" dirty="0">
              <a:solidFill>
                <a:schemeClr val="bg1"/>
              </a:solidFill>
              <a:latin typeface="Cambria" pitchFamily="18"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5"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35051480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33400" y="1475232"/>
            <a:ext cx="7848600" cy="2308324"/>
          </a:xfrm>
          <a:prstGeom prst="rect">
            <a:avLst/>
          </a:prstGeom>
          <a:noFill/>
        </p:spPr>
        <p:txBody>
          <a:bodyPr wrap="square" rtlCol="0">
            <a:spAutoFit/>
          </a:bodyPr>
          <a:lstStyle/>
          <a:p>
            <a:pPr algn="r"/>
            <a:r>
              <a:rPr lang="tr-TR" sz="7200" b="1" spc="-500" dirty="0" smtClean="0">
                <a:gradFill>
                  <a:gsLst>
                    <a:gs pos="0">
                      <a:srgbClr val="FF0000"/>
                    </a:gs>
                    <a:gs pos="100000">
                      <a:srgbClr val="9E0000"/>
                    </a:gs>
                  </a:gsLst>
                  <a:lin ang="5400000" scaled="0"/>
                </a:gradFill>
                <a:latin typeface="Cambria" pitchFamily="18" charset="0"/>
                <a:cs typeface="Arial" pitchFamily="34" charset="0"/>
              </a:rPr>
              <a:t>İnternet Kullanımı ve Aile Araştırması</a:t>
            </a:r>
            <a:endParaRPr lang="en-US" sz="7200" b="1" spc="-350" dirty="0">
              <a:latin typeface="Cambria" pitchFamily="18" charset="0"/>
              <a:cs typeface="Arial" pitchFamily="34" charset="0"/>
            </a:endParaRPr>
          </a:p>
        </p:txBody>
      </p:sp>
      <p:sp>
        <p:nvSpPr>
          <p:cNvPr id="8" name="TextBox 7"/>
          <p:cNvSpPr txBox="1"/>
          <p:nvPr/>
        </p:nvSpPr>
        <p:spPr>
          <a:xfrm>
            <a:off x="762000" y="3810000"/>
            <a:ext cx="7467600" cy="1200329"/>
          </a:xfrm>
          <a:prstGeom prst="rect">
            <a:avLst/>
          </a:prstGeom>
          <a:noFill/>
        </p:spPr>
        <p:txBody>
          <a:bodyPr wrap="square" rtlCol="0">
            <a:spAutoFit/>
          </a:bodyPr>
          <a:lstStyle/>
          <a:p>
            <a:pPr algn="r"/>
            <a:r>
              <a:rPr lang="tr-TR" sz="7200" spc="-350" dirty="0" smtClean="0">
                <a:gradFill>
                  <a:gsLst>
                    <a:gs pos="0">
                      <a:schemeClr val="bg1"/>
                    </a:gs>
                    <a:gs pos="100000">
                      <a:schemeClr val="bg1">
                        <a:lumMod val="65000"/>
                      </a:schemeClr>
                    </a:gs>
                  </a:gsLst>
                  <a:lin ang="5400000" scaled="0"/>
                </a:gradFill>
                <a:latin typeface="Cambria" pitchFamily="18" charset="0"/>
              </a:rPr>
              <a:t>2007</a:t>
            </a:r>
            <a:endParaRPr lang="en-US" sz="7200" spc="-500" dirty="0">
              <a:gradFill>
                <a:gsLst>
                  <a:gs pos="0">
                    <a:srgbClr val="FF0000"/>
                  </a:gs>
                  <a:gs pos="100000">
                    <a:srgbClr val="9E0000"/>
                  </a:gs>
                </a:gsLst>
                <a:lin ang="5400000" scaled="0"/>
              </a:gradFill>
              <a:latin typeface="Cambria"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2" name="Picture 2" descr="C:\Users\A A\Desktop\yeni logo.png"/>
          <p:cNvPicPr>
            <a:picLocks noChangeAspect="1" noChangeArrowheads="1"/>
          </p:cNvPicPr>
          <p:nvPr/>
        </p:nvPicPr>
        <p:blipFill>
          <a:blip r:embed="rId4" cstate="print"/>
          <a:srcRect/>
          <a:stretch>
            <a:fillRect/>
          </a:stretch>
        </p:blipFill>
        <p:spPr bwMode="auto">
          <a:xfrm>
            <a:off x="56272" y="6173637"/>
            <a:ext cx="670275" cy="628091"/>
          </a:xfrm>
          <a:prstGeom prst="rect">
            <a:avLst/>
          </a:prstGeom>
          <a:ln>
            <a:noFill/>
          </a:ln>
          <a:effectLst>
            <a:softEdge rad="112500"/>
          </a:effectLst>
        </p:spPr>
      </p:pic>
      <p:sp>
        <p:nvSpPr>
          <p:cNvPr id="16"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290284305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decel="100000"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1000" fill="hold"/>
                                        <p:tgtEl>
                                          <p:spTgt spid="8"/>
                                        </p:tgtEl>
                                        <p:attrNameLst>
                                          <p:attrName>ppt_x</p:attrName>
                                        </p:attrNameLst>
                                      </p:cBhvr>
                                      <p:tavLst>
                                        <p:tav tm="0">
                                          <p:val>
                                            <p:strVal val="0-#ppt_w/2"/>
                                          </p:val>
                                        </p:tav>
                                        <p:tav tm="100000">
                                          <p:val>
                                            <p:strVal val="#ppt_x"/>
                                          </p:val>
                                        </p:tav>
                                      </p:tavLst>
                                    </p:anim>
                                    <p:anim calcmode="lin" valueType="num">
                                      <p:cBhvr additive="base">
                                        <p:cTn id="13"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7</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1066800" y="533400"/>
            <a:ext cx="4956636" cy="707886"/>
          </a:xfrm>
          <a:prstGeom prst="rect">
            <a:avLst/>
          </a:prstGeom>
          <a:noFill/>
        </p:spPr>
        <p:txBody>
          <a:bodyPr wrap="square" rtlCol="0">
            <a:spAutoFit/>
          </a:bodyPr>
          <a:lstStyle/>
          <a:p>
            <a:r>
              <a:rPr lang="tr-TR" sz="4000" spc="-340" dirty="0" smtClean="0">
                <a:solidFill>
                  <a:srgbClr val="00BAFF"/>
                </a:solidFill>
                <a:latin typeface="Cambria" pitchFamily="18" charset="0"/>
                <a:cs typeface="Times New Roman" pitchFamily="18" charset="0"/>
              </a:rPr>
              <a:t>Evren  ve  Örneklem </a:t>
            </a:r>
            <a:endParaRPr lang="en-US" sz="40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sp>
        <p:nvSpPr>
          <p:cNvPr id="12" name="TextBox 11"/>
          <p:cNvSpPr txBox="1"/>
          <p:nvPr/>
        </p:nvSpPr>
        <p:spPr>
          <a:xfrm>
            <a:off x="581464" y="1521652"/>
            <a:ext cx="4142936" cy="3908762"/>
          </a:xfrm>
          <a:prstGeom prst="rect">
            <a:avLst/>
          </a:prstGeom>
          <a:noFill/>
        </p:spPr>
        <p:txBody>
          <a:bodyPr wrap="square" rtlCol="0">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rgbClr val="FFFF00"/>
                </a:solidFill>
                <a:latin typeface="Cambria" pitchFamily="18" charset="0"/>
                <a:cs typeface="Times New Roman" pitchFamily="18" charset="0"/>
              </a:rPr>
              <a:t>Araştırmanın Evreni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Kentsel yerleşim birimlerinde yaşayan </a:t>
            </a:r>
          </a:p>
          <a:p>
            <a:pPr marL="1304925" lvl="2" indent="-395288" eaLnBrk="0" fontAlgn="base" hangingPunct="0">
              <a:spcBef>
                <a:spcPct val="20000"/>
              </a:spcBef>
              <a:spcAft>
                <a:spcPct val="0"/>
              </a:spcAft>
              <a:buClr>
                <a:srgbClr val="CC0000"/>
              </a:buClr>
            </a:pPr>
            <a:r>
              <a:rPr lang="tr-TR" sz="2000" kern="0" dirty="0" smtClean="0">
                <a:solidFill>
                  <a:schemeClr val="bg1"/>
                </a:solidFill>
                <a:latin typeface="Cambria" pitchFamily="18" charset="0"/>
                <a:cs typeface="Times New Roman" pitchFamily="18" charset="0"/>
              </a:rPr>
              <a:t>- 26.582.232 kişi </a:t>
            </a:r>
          </a:p>
          <a:p>
            <a:pPr marL="1304925" lvl="2" indent="-395288" eaLnBrk="0" fontAlgn="base" hangingPunct="0">
              <a:spcBef>
                <a:spcPct val="20000"/>
              </a:spcBef>
              <a:spcAft>
                <a:spcPct val="0"/>
              </a:spcAft>
              <a:buClr>
                <a:srgbClr val="CC0000"/>
              </a:buClr>
            </a:pPr>
            <a:r>
              <a:rPr lang="tr-TR" sz="2000" kern="0" dirty="0" smtClean="0">
                <a:solidFill>
                  <a:schemeClr val="bg1"/>
                </a:solidFill>
                <a:latin typeface="Cambria" pitchFamily="18" charset="0"/>
                <a:cs typeface="Times New Roman" pitchFamily="18" charset="0"/>
              </a:rPr>
              <a:t>(2000 genel nüfus sayımı)</a:t>
            </a:r>
          </a:p>
          <a:p>
            <a:pPr marL="1304925" lvl="2" indent="-395288" eaLnBrk="0" fontAlgn="base" hangingPunct="0">
              <a:spcAft>
                <a:spcPct val="0"/>
              </a:spcAft>
              <a:buClr>
                <a:srgbClr val="CC0000"/>
              </a:buClr>
            </a:pPr>
            <a:r>
              <a:rPr lang="tr-TR" sz="2000" i="1" kern="0" dirty="0" smtClean="0">
                <a:solidFill>
                  <a:schemeClr val="bg1"/>
                </a:solidFill>
                <a:latin typeface="Cambria" pitchFamily="18" charset="0"/>
                <a:cs typeface="Times New Roman" pitchFamily="18" charset="0"/>
              </a:rPr>
              <a:t>(Hane halkı teşkil</a:t>
            </a:r>
          </a:p>
          <a:p>
            <a:pPr marL="1304925" lvl="2" indent="-395288" eaLnBrk="0" fontAlgn="base" hangingPunct="0">
              <a:spcAft>
                <a:spcPct val="0"/>
              </a:spcAft>
              <a:buClr>
                <a:srgbClr val="CC0000"/>
              </a:buClr>
            </a:pPr>
            <a:r>
              <a:rPr lang="tr-TR" sz="2000" i="1" kern="0" dirty="0" smtClean="0">
                <a:solidFill>
                  <a:schemeClr val="bg1"/>
                </a:solidFill>
                <a:latin typeface="Cambria" pitchFamily="18" charset="0"/>
                <a:cs typeface="Times New Roman" pitchFamily="18" charset="0"/>
              </a:rPr>
              <a:t>etmeyenler hariç)</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İnternet erişimine sahip/internet kullanan</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Anne babalar/18 yaş altı çocuklar</a:t>
            </a:r>
          </a:p>
        </p:txBody>
      </p:sp>
      <p:sp>
        <p:nvSpPr>
          <p:cNvPr id="15" name="TextBox 14"/>
          <p:cNvSpPr txBox="1"/>
          <p:nvPr/>
        </p:nvSpPr>
        <p:spPr>
          <a:xfrm>
            <a:off x="4688056" y="1543928"/>
            <a:ext cx="4191000" cy="4154984"/>
          </a:xfrm>
          <a:prstGeom prst="rect">
            <a:avLst/>
          </a:prstGeom>
          <a:noFill/>
        </p:spPr>
        <p:txBody>
          <a:bodyPr wrap="square" rtlCol="0">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rgbClr val="00BAFF"/>
                </a:solidFill>
                <a:latin typeface="Cambria" pitchFamily="18" charset="0"/>
                <a:cs typeface="Times New Roman" pitchFamily="18" charset="0"/>
              </a:rPr>
              <a:t>Araştırmanın Örneklemi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İBBS (İstatistiki Bölge Birimleri Sınıflandırması) 2.Düzey (26 bölgeden) 26 il</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Ankara, İstanbul, İzmir, Adana ve Bursa dahil</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2000 hane</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Anket sayısı: 4819 (2000 anne, 2000 baba, 819 çocuk)</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err="1" smtClean="0">
                <a:solidFill>
                  <a:schemeClr val="bg1"/>
                </a:solidFill>
                <a:latin typeface="Cambria" pitchFamily="18" charset="0"/>
                <a:cs typeface="Times New Roman" pitchFamily="18" charset="0"/>
              </a:rPr>
              <a:t>TÜİK’in</a:t>
            </a:r>
            <a:r>
              <a:rPr lang="tr-TR" sz="2000" kern="0" dirty="0" smtClean="0">
                <a:solidFill>
                  <a:schemeClr val="bg1"/>
                </a:solidFill>
                <a:latin typeface="Cambria" pitchFamily="18" charset="0"/>
                <a:cs typeface="Times New Roman" pitchFamily="18" charset="0"/>
              </a:rPr>
              <a:t> katkısı</a:t>
            </a:r>
          </a:p>
          <a:p>
            <a:pPr marL="908050" lvl="1" indent="-436563" eaLnBrk="0" fontAlgn="base" hangingPunct="0">
              <a:spcBef>
                <a:spcPct val="20000"/>
              </a:spcBef>
              <a:spcAft>
                <a:spcPct val="0"/>
              </a:spcAft>
              <a:buClr>
                <a:srgbClr val="CC0000"/>
              </a:buClr>
            </a:pPr>
            <a:endParaRPr lang="tr-TR" sz="2000" kern="0" dirty="0" smtClean="0">
              <a:solidFill>
                <a:schemeClr val="bg1"/>
              </a:solidFill>
              <a:latin typeface="Cambria" pitchFamily="18" charset="0"/>
              <a:cs typeface="Times New Roman" pitchFamily="18" charset="0"/>
            </a:endParaRPr>
          </a:p>
        </p:txBody>
      </p:sp>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2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8</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1143000" y="381000"/>
            <a:ext cx="4956636" cy="707886"/>
          </a:xfrm>
          <a:prstGeom prst="rect">
            <a:avLst/>
          </a:prstGeom>
          <a:noFill/>
        </p:spPr>
        <p:txBody>
          <a:bodyPr wrap="square" rtlCol="0">
            <a:spAutoFit/>
          </a:bodyPr>
          <a:lstStyle/>
          <a:p>
            <a:r>
              <a:rPr lang="tr-TR" sz="4000" spc="-340" dirty="0" smtClean="0">
                <a:solidFill>
                  <a:srgbClr val="00BAFF"/>
                </a:solidFill>
                <a:latin typeface="Cambria" pitchFamily="18" charset="0"/>
                <a:cs typeface="Times New Roman" pitchFamily="18" charset="0"/>
              </a:rPr>
              <a:t>Örneklem 1 </a:t>
            </a:r>
            <a:endParaRPr lang="en-US" sz="40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graphicFrame>
        <p:nvGraphicFramePr>
          <p:cNvPr id="16" name="15 Tablo"/>
          <p:cNvGraphicFramePr>
            <a:graphicFrameLocks noGrp="1"/>
          </p:cNvGraphicFramePr>
          <p:nvPr/>
        </p:nvGraphicFramePr>
        <p:xfrm>
          <a:off x="643596" y="1225060"/>
          <a:ext cx="3886201" cy="4523232"/>
        </p:xfrm>
        <a:graphic>
          <a:graphicData uri="http://schemas.openxmlformats.org/drawingml/2006/table">
            <a:tbl>
              <a:tblPr>
                <a:tableStyleId>{3C2FFA5D-87B4-456A-9821-1D502468CF0F}</a:tableStyleId>
              </a:tblPr>
              <a:tblGrid>
                <a:gridCol w="1311205"/>
                <a:gridCol w="1457098"/>
                <a:gridCol w="1117898"/>
              </a:tblGrid>
              <a:tr h="540114">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İl Adı</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Örneklem </a:t>
                      </a:r>
                    </a:p>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Hacmi</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Anket Sayısı</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Adana </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90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216</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Ankara</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280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639</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Hatay</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10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29</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Kırıkkale</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20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57</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Van</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10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22</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Mardin</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10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21</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Antalya</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70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170</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Bursa</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110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268</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Şanlıurfa</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20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40</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Erzurum</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20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44</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Ağrı</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10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24</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Gaziantep</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60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151</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30006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İstanbul</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780</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1839</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bl>
          </a:graphicData>
        </a:graphic>
      </p:graphicFrame>
      <p:graphicFrame>
        <p:nvGraphicFramePr>
          <p:cNvPr id="17" name="16 Tablo"/>
          <p:cNvGraphicFramePr>
            <a:graphicFrameLocks noGrp="1"/>
          </p:cNvGraphicFramePr>
          <p:nvPr/>
        </p:nvGraphicFramePr>
        <p:xfrm>
          <a:off x="4673988" y="1191064"/>
          <a:ext cx="4038600" cy="4828032"/>
        </p:xfrm>
        <a:graphic>
          <a:graphicData uri="http://schemas.openxmlformats.org/drawingml/2006/table">
            <a:tbl>
              <a:tblPr>
                <a:tableStyleId>{3C2FFA5D-87B4-456A-9821-1D502468CF0F}</a:tableStyleId>
              </a:tblPr>
              <a:tblGrid>
                <a:gridCol w="1360091"/>
                <a:gridCol w="1384716"/>
                <a:gridCol w="1293793"/>
              </a:tblGrid>
              <a:tr h="55198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İl Adı</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Örneklem </a:t>
                      </a:r>
                    </a:p>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Hacmi</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Anket Sayısı</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Tekirdağ</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10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22</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Kocaeli</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20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52</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Balıkesir</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20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52</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İzmir</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220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555</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Aydın</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10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21</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Manisa</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20</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57</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Kayseri</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50</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130</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Konya</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60</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178</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Malatya</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30</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68</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Zonguldak</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10</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26</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effectLst/>
                        </a:rPr>
                        <a:t>Kastamonu</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10</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22</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Samsun</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30</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71</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Trabzon</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smtClean="0">
                          <a:ln>
                            <a:noFill/>
                          </a:ln>
                          <a:effectLst/>
                        </a:rPr>
                        <a:t>20</a:t>
                      </a:r>
                      <a:endParaRPr kumimoji="0" lang="tr-TR" sz="1400" b="1" i="0" u="none" strike="noStrike" cap="none" normalizeH="0" baseline="0" smtClean="0">
                        <a:ln>
                          <a:noFill/>
                        </a:ln>
                        <a:solidFill>
                          <a:schemeClr val="bg1"/>
                        </a:solidFill>
                        <a:effectLst/>
                        <a:latin typeface="Cambria" pitchFamily="18" charset="0"/>
                      </a:endParaRPr>
                    </a:p>
                  </a:txBody>
                  <a:tcPr horzOverflow="overflow"/>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effectLst/>
                        </a:rPr>
                        <a:t>45</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tc>
              </a:tr>
              <a:tr h="299989">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solidFill>
                            <a:schemeClr val="bg1"/>
                          </a:solidFill>
                          <a:effectLst/>
                        </a:rPr>
                        <a:t>Toplam</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solidFill>
                      <a:srgbClr val="C000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tr-TR" sz="1400" b="1" u="none" strike="noStrike" cap="none" normalizeH="0" baseline="0" dirty="0" smtClean="0">
                          <a:ln>
                            <a:noFill/>
                          </a:ln>
                          <a:solidFill>
                            <a:schemeClr val="bg1"/>
                          </a:solidFill>
                          <a:effectLst/>
                        </a:rPr>
                        <a:t>2000</a:t>
                      </a:r>
                      <a:endParaRPr kumimoji="0" lang="tr-TR" sz="1400" b="1" i="0" u="none" strike="noStrike" cap="none" normalizeH="0" baseline="0" dirty="0" smtClean="0">
                        <a:ln>
                          <a:noFill/>
                        </a:ln>
                        <a:solidFill>
                          <a:schemeClr val="bg1"/>
                        </a:solidFill>
                        <a:effectLst/>
                        <a:latin typeface="Cambria" pitchFamily="18" charset="0"/>
                      </a:endParaRPr>
                    </a:p>
                  </a:txBody>
                  <a:tcPr horzOverflow="overflow">
                    <a:solidFill>
                      <a:srgbClr val="C000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Wingdings" pitchFamily="2" charset="2"/>
                        <a:buNone/>
                        <a:tabLst/>
                      </a:pPr>
                      <a:r>
                        <a:rPr kumimoji="0" lang="en-US" sz="1400" b="1" u="none" strike="noStrike" cap="none" normalizeH="0" baseline="0" dirty="0" smtClean="0">
                          <a:ln>
                            <a:noFill/>
                          </a:ln>
                          <a:solidFill>
                            <a:schemeClr val="bg1"/>
                          </a:solidFill>
                          <a:effectLst/>
                        </a:rPr>
                        <a:t>4819</a:t>
                      </a:r>
                      <a:endParaRPr kumimoji="0" lang="en-US" sz="1400" b="1" i="0" u="none" strike="noStrike" cap="none" normalizeH="0" baseline="0" dirty="0" smtClean="0">
                        <a:ln>
                          <a:noFill/>
                        </a:ln>
                        <a:solidFill>
                          <a:schemeClr val="bg1"/>
                        </a:solidFill>
                        <a:effectLst/>
                        <a:latin typeface="Cambria" pitchFamily="18" charset="0"/>
                        <a:ea typeface="Times New Roman" pitchFamily="18" charset="0"/>
                        <a:cs typeface="Arial" pitchFamily="34" charset="0"/>
                      </a:endParaRPr>
                    </a:p>
                  </a:txBody>
                  <a:tcPr horzOverflow="overflow">
                    <a:solidFill>
                      <a:srgbClr val="C00000"/>
                    </a:solidFill>
                  </a:tcPr>
                </a:tc>
              </a:tr>
            </a:tbl>
          </a:graphicData>
        </a:graphic>
      </p:graphicFrame>
      <p:sp>
        <p:nvSpPr>
          <p:cNvPr id="18"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74024" y="-91440"/>
            <a:ext cx="646176" cy="749808"/>
          </a:xfrm>
        </p:spPr>
        <p:txBody>
          <a:bodyPr/>
          <a:lstStyle/>
          <a:p>
            <a:pPr algn="ctr"/>
            <a:fld id="{DC69F792-2F27-42A4-B3DA-5FA06A1F06A5}" type="slidenum">
              <a:rPr lang="en-US" sz="3000" smtClean="0">
                <a:gradFill>
                  <a:gsLst>
                    <a:gs pos="0">
                      <a:schemeClr val="bg1"/>
                    </a:gs>
                    <a:gs pos="100000">
                      <a:schemeClr val="bg1">
                        <a:lumMod val="85000"/>
                      </a:schemeClr>
                    </a:gs>
                  </a:gsLst>
                  <a:lin ang="5400000" scaled="0"/>
                </a:gradFill>
                <a:latin typeface="Bebas" pitchFamily="2" charset="0"/>
              </a:rPr>
              <a:pPr algn="ctr"/>
              <a:t>9</a:t>
            </a:fld>
            <a:endParaRPr lang="en-US" sz="3000" dirty="0">
              <a:gradFill>
                <a:gsLst>
                  <a:gs pos="0">
                    <a:schemeClr val="bg1"/>
                  </a:gs>
                  <a:gs pos="100000">
                    <a:schemeClr val="bg1">
                      <a:lumMod val="85000"/>
                    </a:schemeClr>
                  </a:gs>
                </a:gsLst>
                <a:lin ang="5400000" scaled="0"/>
              </a:gradFill>
              <a:latin typeface="Bebas" pitchFamily="2" charset="0"/>
            </a:endParaRPr>
          </a:p>
        </p:txBody>
      </p:sp>
      <p:sp>
        <p:nvSpPr>
          <p:cNvPr id="8" name="TextBox 7"/>
          <p:cNvSpPr txBox="1"/>
          <p:nvPr/>
        </p:nvSpPr>
        <p:spPr>
          <a:xfrm>
            <a:off x="1066800" y="533400"/>
            <a:ext cx="4956636" cy="707886"/>
          </a:xfrm>
          <a:prstGeom prst="rect">
            <a:avLst/>
          </a:prstGeom>
          <a:noFill/>
        </p:spPr>
        <p:txBody>
          <a:bodyPr wrap="square" rtlCol="0">
            <a:spAutoFit/>
          </a:bodyPr>
          <a:lstStyle/>
          <a:p>
            <a:r>
              <a:rPr lang="tr-TR" sz="4000" spc="-340" dirty="0" smtClean="0">
                <a:solidFill>
                  <a:srgbClr val="00BAFF"/>
                </a:solidFill>
                <a:latin typeface="Cambria" pitchFamily="18" charset="0"/>
                <a:cs typeface="Times New Roman" pitchFamily="18" charset="0"/>
              </a:rPr>
              <a:t>Örneklem  2 </a:t>
            </a:r>
            <a:endParaRPr lang="en-US" sz="4000" spc="-340" dirty="0">
              <a:solidFill>
                <a:srgbClr val="00BAFF"/>
              </a:solidFill>
              <a:latin typeface="Cambria" pitchFamily="18" charset="0"/>
              <a:cs typeface="Times New Roman" pitchFamily="18" charset="0"/>
            </a:endParaRPr>
          </a:p>
        </p:txBody>
      </p:sp>
      <p:sp>
        <p:nvSpPr>
          <p:cNvPr id="11" name="Chevron 10">
            <a:hlinkClick r:id="" action="ppaction://hlinkshowjump?jump=nextslide"/>
          </p:cNvPr>
          <p:cNvSpPr/>
          <p:nvPr/>
        </p:nvSpPr>
        <p:spPr>
          <a:xfrm>
            <a:off x="8665030" y="6393049"/>
            <a:ext cx="181176" cy="219825"/>
          </a:xfrm>
          <a:prstGeom prst="chevron">
            <a:avLst/>
          </a:prstGeom>
          <a:gradFill>
            <a:gsLst>
              <a:gs pos="0">
                <a:schemeClr val="bg1">
                  <a:lumMod val="75000"/>
                </a:schemeClr>
              </a:gs>
              <a:gs pos="100000">
                <a:schemeClr val="bg1">
                  <a:lumMod val="50000"/>
                </a:schemeClr>
              </a:gs>
            </a:gsLst>
            <a:lin ang="5400000" scaled="0"/>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a:hlinkClick r:id="" action="ppaction://hlinkshowjump?jump=previousslide"/>
          </p:cNvPr>
          <p:cNvSpPr/>
          <p:nvPr/>
        </p:nvSpPr>
        <p:spPr>
          <a:xfrm rot="10800000">
            <a:off x="8128127" y="6393794"/>
            <a:ext cx="181176" cy="219825"/>
          </a:xfrm>
          <a:prstGeom prst="chevron">
            <a:avLst/>
          </a:prstGeom>
          <a:gradFill flip="none" rotWithShape="0">
            <a:gsLst>
              <a:gs pos="0">
                <a:schemeClr val="bg1">
                  <a:lumMod val="75000"/>
                </a:schemeClr>
              </a:gs>
              <a:gs pos="100000">
                <a:schemeClr val="bg1">
                  <a:lumMod val="50000"/>
                </a:schemeClr>
              </a:gs>
            </a:gsLst>
            <a:lin ang="5400000" scaled="0"/>
            <a:tileRect/>
          </a:gra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Picture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17751" y="6309741"/>
            <a:ext cx="47625" cy="371475"/>
          </a:xfrm>
          <a:prstGeom prst="rect">
            <a:avLst/>
          </a:prstGeom>
        </p:spPr>
      </p:pic>
      <p:pic>
        <p:nvPicPr>
          <p:cNvPr id="19" name="Picture 18"/>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529137" y="2133600"/>
            <a:ext cx="85725" cy="3267075"/>
          </a:xfrm>
          <a:prstGeom prst="rect">
            <a:avLst/>
          </a:prstGeom>
        </p:spPr>
      </p:pic>
      <p:pic>
        <p:nvPicPr>
          <p:cNvPr id="21" name="Picture 2" descr="C:\Users\A A\Desktop\yeni logo.png"/>
          <p:cNvPicPr>
            <a:picLocks noChangeAspect="1" noChangeArrowheads="1"/>
          </p:cNvPicPr>
          <p:nvPr/>
        </p:nvPicPr>
        <p:blipFill>
          <a:blip r:embed="rId5" cstate="print"/>
          <a:srcRect/>
          <a:stretch>
            <a:fillRect/>
          </a:stretch>
        </p:blipFill>
        <p:spPr bwMode="auto">
          <a:xfrm>
            <a:off x="56272" y="6173637"/>
            <a:ext cx="670275" cy="628091"/>
          </a:xfrm>
          <a:prstGeom prst="rect">
            <a:avLst/>
          </a:prstGeom>
          <a:ln>
            <a:noFill/>
          </a:ln>
          <a:effectLst>
            <a:softEdge rad="112500"/>
          </a:effectLst>
        </p:spPr>
      </p:pic>
      <p:sp>
        <p:nvSpPr>
          <p:cNvPr id="17" name="6 İçerik Yer Tutucusu"/>
          <p:cNvSpPr txBox="1">
            <a:spLocks/>
          </p:cNvSpPr>
          <p:nvPr/>
        </p:nvSpPr>
        <p:spPr bwMode="auto">
          <a:xfrm>
            <a:off x="457200" y="1676400"/>
            <a:ext cx="40767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marR="0" lvl="0" indent="-469900" algn="l" defTabSz="914400" rtl="0" eaLnBrk="0" fontAlgn="base" latinLnBrk="0" hangingPunct="0">
              <a:lnSpc>
                <a:spcPct val="100000"/>
              </a:lnSpc>
              <a:spcBef>
                <a:spcPct val="20000"/>
              </a:spcBef>
              <a:spcAft>
                <a:spcPct val="0"/>
              </a:spcAft>
              <a:buClr>
                <a:srgbClr val="CC0000"/>
              </a:buClr>
              <a:buSzTx/>
              <a:buFont typeface="Wingdings" pitchFamily="2" charset="2"/>
              <a:buChar char="o"/>
              <a:tabLst/>
              <a:defRPr/>
            </a:pPr>
            <a:r>
              <a:rPr kumimoji="0" lang="tr-TR" sz="2000" b="0" i="0" u="none" strike="noStrike" kern="0" cap="none" spc="0" normalizeH="0" baseline="0" noProof="0" dirty="0" smtClean="0">
                <a:ln>
                  <a:noFill/>
                </a:ln>
                <a:solidFill>
                  <a:srgbClr val="FFFF00"/>
                </a:solidFill>
                <a:effectLst/>
                <a:uLnTx/>
                <a:uFillTx/>
                <a:latin typeface="Cambria" pitchFamily="18" charset="0"/>
                <a:cs typeface="Times New Roman" pitchFamily="18" charset="0"/>
              </a:rPr>
              <a:t>Araştırmaya katılan bireyler</a:t>
            </a:r>
          </a:p>
          <a:p>
            <a:pPr marL="908050" marR="0" lvl="1" indent="-436563" algn="l" defTabSz="914400" rtl="0" eaLnBrk="0" fontAlgn="base" latinLnBrk="0" hangingPunct="0">
              <a:lnSpc>
                <a:spcPct val="100000"/>
              </a:lnSpc>
              <a:spcBef>
                <a:spcPct val="20000"/>
              </a:spcBef>
              <a:spcAft>
                <a:spcPct val="0"/>
              </a:spcAft>
              <a:buClr>
                <a:srgbClr val="CC0000"/>
              </a:buClr>
              <a:buSzTx/>
              <a:buFont typeface="Wingdings" pitchFamily="2" charset="2"/>
              <a:buChar char="n"/>
              <a:tabLst/>
              <a:defRPr/>
            </a:pP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Anne  (% 41,5, </a:t>
            </a:r>
            <a:r>
              <a:rPr kumimoji="0" lang="tr-TR" sz="2000" b="0" i="0" u="none" strike="noStrike" kern="0" cap="none" spc="0" normalizeH="0" baseline="0" noProof="0" dirty="0" err="1" smtClean="0">
                <a:ln>
                  <a:noFill/>
                </a:ln>
                <a:solidFill>
                  <a:schemeClr val="bg1"/>
                </a:solidFill>
                <a:effectLst/>
                <a:uLnTx/>
                <a:uFillTx/>
                <a:latin typeface="Cambria" pitchFamily="18" charset="0"/>
                <a:cs typeface="Times New Roman" pitchFamily="18" charset="0"/>
              </a:rPr>
              <a:t>Ort</a:t>
            </a: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.yaş: 35)</a:t>
            </a:r>
          </a:p>
          <a:p>
            <a:pPr marL="908050" marR="0" lvl="1" indent="-436563" algn="l" defTabSz="914400" rtl="0" eaLnBrk="0" fontAlgn="base" latinLnBrk="0" hangingPunct="0">
              <a:lnSpc>
                <a:spcPct val="100000"/>
              </a:lnSpc>
              <a:spcBef>
                <a:spcPct val="20000"/>
              </a:spcBef>
              <a:spcAft>
                <a:spcPct val="0"/>
              </a:spcAft>
              <a:buClr>
                <a:srgbClr val="CC0000"/>
              </a:buClr>
              <a:buSzTx/>
              <a:buFont typeface="Wingdings" pitchFamily="2" charset="2"/>
              <a:buChar char="n"/>
              <a:tabLst/>
              <a:defRPr/>
            </a:pP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Baba  (% 41,5,  </a:t>
            </a:r>
            <a:r>
              <a:rPr kumimoji="0" lang="tr-TR" sz="2000" b="0" i="0" u="none" strike="noStrike" kern="0" cap="none" spc="0" normalizeH="0" baseline="0" noProof="0" dirty="0" err="1" smtClean="0">
                <a:ln>
                  <a:noFill/>
                </a:ln>
                <a:solidFill>
                  <a:schemeClr val="bg1"/>
                </a:solidFill>
                <a:effectLst/>
                <a:uLnTx/>
                <a:uFillTx/>
                <a:latin typeface="Cambria" pitchFamily="18" charset="0"/>
                <a:cs typeface="Times New Roman" pitchFamily="18" charset="0"/>
              </a:rPr>
              <a:t>Ort</a:t>
            </a: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.yaş 39)</a:t>
            </a:r>
          </a:p>
          <a:p>
            <a:pPr marL="908050" marR="0" lvl="1" indent="-436563" algn="l" defTabSz="914400" rtl="0" eaLnBrk="0" fontAlgn="base" latinLnBrk="0" hangingPunct="0">
              <a:lnSpc>
                <a:spcPct val="100000"/>
              </a:lnSpc>
              <a:spcBef>
                <a:spcPct val="20000"/>
              </a:spcBef>
              <a:spcAft>
                <a:spcPct val="0"/>
              </a:spcAft>
              <a:buClr>
                <a:srgbClr val="CC0000"/>
              </a:buClr>
              <a:buSzTx/>
              <a:buFont typeface="Wingdings" pitchFamily="2" charset="2"/>
              <a:buChar char="n"/>
              <a:tabLst/>
              <a:defRPr/>
            </a:pP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Çocuk (% 17, </a:t>
            </a:r>
            <a:r>
              <a:rPr kumimoji="0" lang="tr-TR" sz="2000" b="0" i="0" u="none" strike="noStrike" kern="0" cap="none" spc="0" normalizeH="0" baseline="0" noProof="0" dirty="0" err="1" smtClean="0">
                <a:ln>
                  <a:noFill/>
                </a:ln>
                <a:solidFill>
                  <a:schemeClr val="bg1"/>
                </a:solidFill>
                <a:effectLst/>
                <a:uLnTx/>
                <a:uFillTx/>
                <a:latin typeface="Cambria" pitchFamily="18" charset="0"/>
                <a:cs typeface="Times New Roman" pitchFamily="18" charset="0"/>
              </a:rPr>
              <a:t>Ort</a:t>
            </a: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.yaş 14)</a:t>
            </a:r>
          </a:p>
          <a:p>
            <a:pPr marL="469900" marR="0" lvl="0" indent="-469900" algn="l" defTabSz="914400" rtl="0" eaLnBrk="0" fontAlgn="base" latinLnBrk="0" hangingPunct="0">
              <a:lnSpc>
                <a:spcPct val="100000"/>
              </a:lnSpc>
              <a:spcBef>
                <a:spcPct val="20000"/>
              </a:spcBef>
              <a:spcAft>
                <a:spcPct val="0"/>
              </a:spcAft>
              <a:buClr>
                <a:srgbClr val="CC0000"/>
              </a:buClr>
              <a:buSzTx/>
              <a:buFont typeface="Wingdings" pitchFamily="2" charset="2"/>
              <a:buChar char="o"/>
              <a:tabLst/>
              <a:defRPr/>
            </a:pPr>
            <a:r>
              <a:rPr kumimoji="0" lang="tr-TR" sz="2000" b="0" i="0" u="none" strike="noStrike" kern="0" cap="none" spc="0" normalizeH="0" baseline="0" noProof="0" dirty="0" smtClean="0">
                <a:ln>
                  <a:noFill/>
                </a:ln>
                <a:solidFill>
                  <a:srgbClr val="FFFF00"/>
                </a:solidFill>
                <a:effectLst/>
                <a:uLnTx/>
                <a:uFillTx/>
                <a:latin typeface="Cambria" pitchFamily="18" charset="0"/>
                <a:cs typeface="Times New Roman" pitchFamily="18" charset="0"/>
              </a:rPr>
              <a:t>Ebeveynlerin eğitim düzeyi</a:t>
            </a:r>
          </a:p>
          <a:p>
            <a:pPr marL="908050" marR="0" lvl="1" indent="-436563" algn="l" defTabSz="914400" rtl="0" eaLnBrk="0" fontAlgn="base" latinLnBrk="0" hangingPunct="0">
              <a:lnSpc>
                <a:spcPct val="100000"/>
              </a:lnSpc>
              <a:spcBef>
                <a:spcPct val="20000"/>
              </a:spcBef>
              <a:spcAft>
                <a:spcPct val="0"/>
              </a:spcAft>
              <a:buClr>
                <a:srgbClr val="CC0000"/>
              </a:buClr>
              <a:buSzTx/>
              <a:buFont typeface="Wingdings" pitchFamily="2" charset="2"/>
              <a:buChar char="n"/>
              <a:tabLst/>
              <a:defRPr/>
            </a:pP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 36 </a:t>
            </a:r>
            <a:r>
              <a:rPr kumimoji="0" lang="tr-TR" sz="2000" b="0" i="0" u="none" strike="noStrike" kern="0" cap="none" spc="0" normalizeH="0" baseline="0" noProof="0" dirty="0" err="1" smtClean="0">
                <a:ln>
                  <a:noFill/>
                </a:ln>
                <a:solidFill>
                  <a:schemeClr val="bg1"/>
                </a:solidFill>
                <a:effectLst/>
                <a:uLnTx/>
                <a:uFillTx/>
                <a:latin typeface="Cambria" pitchFamily="18" charset="0"/>
                <a:cs typeface="Times New Roman" pitchFamily="18" charset="0"/>
              </a:rPr>
              <a:t>Üniv</a:t>
            </a: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./Y.okul mezunu (Her üç ailenin birinde en az bir kişi)</a:t>
            </a:r>
          </a:p>
          <a:p>
            <a:pPr marL="908050" marR="0" lvl="1" indent="-436563" algn="l" defTabSz="914400" rtl="0" eaLnBrk="0" fontAlgn="base" latinLnBrk="0" hangingPunct="0">
              <a:lnSpc>
                <a:spcPct val="100000"/>
              </a:lnSpc>
              <a:spcBef>
                <a:spcPct val="20000"/>
              </a:spcBef>
              <a:spcAft>
                <a:spcPct val="0"/>
              </a:spcAft>
              <a:buClr>
                <a:srgbClr val="CC0000"/>
              </a:buClr>
              <a:buSzTx/>
              <a:buFont typeface="Wingdings" pitchFamily="2" charset="2"/>
              <a:buChar char="n"/>
              <a:tabLst/>
              <a:defRPr/>
            </a:pP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 0.25 okur yazar değil</a:t>
            </a:r>
          </a:p>
          <a:p>
            <a:pPr marL="908050" marR="0" lvl="1" indent="-436563" algn="l" defTabSz="914400" rtl="0" eaLnBrk="0" fontAlgn="base" latinLnBrk="0" hangingPunct="0">
              <a:lnSpc>
                <a:spcPct val="100000"/>
              </a:lnSpc>
              <a:spcBef>
                <a:spcPct val="20000"/>
              </a:spcBef>
              <a:spcAft>
                <a:spcPct val="0"/>
              </a:spcAft>
              <a:buClr>
                <a:srgbClr val="CC0000"/>
              </a:buClr>
              <a:buSzTx/>
              <a:buFont typeface="Wingdings" pitchFamily="2" charset="2"/>
              <a:buChar char="n"/>
              <a:tabLst/>
              <a:defRPr/>
            </a:pPr>
            <a:r>
              <a:rPr kumimoji="0" lang="tr-TR" sz="2000" b="0" i="0" u="none" strike="noStrike" kern="0" cap="none" spc="0" normalizeH="0" baseline="0" noProof="0" dirty="0" smtClean="0">
                <a:ln>
                  <a:noFill/>
                </a:ln>
                <a:solidFill>
                  <a:schemeClr val="bg1"/>
                </a:solidFill>
                <a:effectLst/>
                <a:uLnTx/>
                <a:uFillTx/>
                <a:latin typeface="Cambria" pitchFamily="18" charset="0"/>
                <a:cs typeface="Times New Roman" pitchFamily="18" charset="0"/>
              </a:rPr>
              <a:t>Annelerin eğitim düzeyi babalardan düşük</a:t>
            </a:r>
          </a:p>
          <a:p>
            <a:pPr marL="469900" marR="0" lvl="0" indent="-469900" algn="l" defTabSz="914400" rtl="0" eaLnBrk="0" fontAlgn="base" latinLnBrk="0" hangingPunct="0">
              <a:lnSpc>
                <a:spcPct val="100000"/>
              </a:lnSpc>
              <a:spcBef>
                <a:spcPct val="20000"/>
              </a:spcBef>
              <a:spcAft>
                <a:spcPct val="0"/>
              </a:spcAft>
              <a:buClr>
                <a:srgbClr val="CC0000"/>
              </a:buClr>
              <a:buSzTx/>
              <a:buFont typeface="Wingdings" pitchFamily="2" charset="2"/>
              <a:buChar char="o"/>
              <a:tabLst/>
              <a:defRPr/>
            </a:pPr>
            <a:endParaRPr kumimoji="0" lang="tr-TR" sz="2000" b="0" i="0" u="none" strike="noStrike" kern="0" cap="none" spc="0" normalizeH="0" baseline="0" noProof="0" dirty="0" smtClean="0">
              <a:ln>
                <a:noFill/>
              </a:ln>
              <a:solidFill>
                <a:schemeClr val="bg1"/>
              </a:solidFill>
              <a:effectLst/>
              <a:uLnTx/>
              <a:uFillTx/>
              <a:latin typeface="Cambria" pitchFamily="18" charset="0"/>
            </a:endParaRPr>
          </a:p>
        </p:txBody>
      </p:sp>
      <p:sp>
        <p:nvSpPr>
          <p:cNvPr id="18" name="17 Dikdörtgen"/>
          <p:cNvSpPr/>
          <p:nvPr/>
        </p:nvSpPr>
        <p:spPr>
          <a:xfrm>
            <a:off x="4419600" y="1676400"/>
            <a:ext cx="4572000" cy="3293209"/>
          </a:xfrm>
          <a:prstGeom prst="rect">
            <a:avLst/>
          </a:prstGeom>
        </p:spPr>
        <p:txBody>
          <a:bodyPr wrap="square">
            <a:spAutoFit/>
          </a:bodyPr>
          <a:lstStyle/>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rgbClr val="FFFF00"/>
                </a:solidFill>
                <a:latin typeface="Cambria" pitchFamily="18" charset="0"/>
                <a:cs typeface="Times New Roman" pitchFamily="18" charset="0"/>
              </a:rPr>
              <a:t>Diğer veriler</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Çocuksuz aileler (% 19,5)</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Örneklemin büyük kısmı 1-3 </a:t>
            </a:r>
          </a:p>
          <a:p>
            <a:pPr marL="908050" lvl="1" indent="-436563" eaLnBrk="0" fontAlgn="base" hangingPunct="0">
              <a:spcBef>
                <a:spcPct val="20000"/>
              </a:spcBef>
              <a:spcAft>
                <a:spcPct val="0"/>
              </a:spcAft>
              <a:buClr>
                <a:srgbClr val="CC0000"/>
              </a:buClr>
            </a:pPr>
            <a:r>
              <a:rPr lang="tr-TR" sz="2000" kern="0" dirty="0" smtClean="0">
                <a:solidFill>
                  <a:schemeClr val="bg1"/>
                </a:solidFill>
                <a:latin typeface="Cambria" pitchFamily="18" charset="0"/>
                <a:cs typeface="Times New Roman" pitchFamily="18" charset="0"/>
              </a:rPr>
              <a:t>	çocuk  sahibi  (% 76)</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Çocukların % 45’i kız çocuğu</a:t>
            </a:r>
          </a:p>
          <a:p>
            <a:pPr marL="469900" lvl="0" indent="-469900" eaLnBrk="0" fontAlgn="base" hangingPunct="0">
              <a:spcBef>
                <a:spcPct val="20000"/>
              </a:spcBef>
              <a:spcAft>
                <a:spcPct val="0"/>
              </a:spcAft>
              <a:buClr>
                <a:srgbClr val="CC0000"/>
              </a:buClr>
              <a:buFont typeface="Wingdings" pitchFamily="2" charset="2"/>
              <a:buChar char="o"/>
            </a:pPr>
            <a:r>
              <a:rPr lang="tr-TR" sz="2000" kern="0" dirty="0" smtClean="0">
                <a:solidFill>
                  <a:srgbClr val="FFFF00"/>
                </a:solidFill>
                <a:latin typeface="Cambria" pitchFamily="18" charset="0"/>
                <a:cs typeface="Times New Roman" pitchFamily="18" charset="0"/>
              </a:rPr>
              <a:t>İnternet kullanan ailelerin gelir düzeyi</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781 TL ve üzeri %86</a:t>
            </a:r>
          </a:p>
          <a:p>
            <a:pPr marL="908050" lvl="1" indent="-436563" eaLnBrk="0" fontAlgn="base" hangingPunct="0">
              <a:spcBef>
                <a:spcPct val="20000"/>
              </a:spcBef>
              <a:spcAft>
                <a:spcPct val="0"/>
              </a:spcAft>
              <a:buClr>
                <a:srgbClr val="CC0000"/>
              </a:buClr>
              <a:buFont typeface="Wingdings" pitchFamily="2" charset="2"/>
              <a:buChar char="n"/>
            </a:pPr>
            <a:r>
              <a:rPr lang="tr-TR" sz="2000" kern="0" dirty="0" smtClean="0">
                <a:solidFill>
                  <a:schemeClr val="bg1"/>
                </a:solidFill>
                <a:latin typeface="Cambria" pitchFamily="18" charset="0"/>
                <a:cs typeface="Times New Roman" pitchFamily="18" charset="0"/>
              </a:rPr>
              <a:t>1581 TL üzeri %36 </a:t>
            </a:r>
          </a:p>
        </p:txBody>
      </p:sp>
      <p:sp>
        <p:nvSpPr>
          <p:cNvPr id="22" name="TextBox 14"/>
          <p:cNvSpPr txBox="1"/>
          <p:nvPr/>
        </p:nvSpPr>
        <p:spPr>
          <a:xfrm>
            <a:off x="1989408" y="6338668"/>
            <a:ext cx="3429000" cy="307777"/>
          </a:xfrm>
          <a:prstGeom prst="rect">
            <a:avLst/>
          </a:prstGeom>
          <a:noFill/>
        </p:spPr>
        <p:txBody>
          <a:bodyPr wrap="square" rtlCol="0">
            <a:spAutoFit/>
          </a:bodyPr>
          <a:lstStyle/>
          <a:p>
            <a:r>
              <a:rPr lang="tr-TR" sz="1400" spc="-9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Aile ve Sosyal Politikalar Bakanlığı</a:t>
            </a:r>
            <a:endParaRPr lang="en-US" sz="1400" spc="-9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5051480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1352</TotalTime>
  <Words>2201</Words>
  <Application>Microsoft Office PowerPoint</Application>
  <PresentationFormat>Ekran Gösterisi (4:3)</PresentationFormat>
  <Paragraphs>572</Paragraphs>
  <Slides>30</Slides>
  <Notes>29</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Office Theme</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vector>
  </TitlesOfParts>
  <Company>ATHGM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TBMM Sunu</dc:title>
  <dc:creator>I.DENIZ</dc:creator>
  <cp:lastModifiedBy>İdris Deniz</cp:lastModifiedBy>
  <cp:revision>146</cp:revision>
  <dcterms:created xsi:type="dcterms:W3CDTF">2010-11-16T17:17:44Z</dcterms:created>
  <dcterms:modified xsi:type="dcterms:W3CDTF">2012-05-16T09:23:30Z</dcterms:modified>
</cp:coreProperties>
</file>